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63" r:id="rId3"/>
  </p:sldMasterIdLst>
  <p:notesMasterIdLst>
    <p:notesMasterId r:id="rId76"/>
  </p:notesMasterIdLst>
  <p:sldIdLst>
    <p:sldId id="661" r:id="rId4"/>
    <p:sldId id="657" r:id="rId5"/>
    <p:sldId id="664" r:id="rId6"/>
    <p:sldId id="395" r:id="rId7"/>
    <p:sldId id="392" r:id="rId8"/>
    <p:sldId id="393" r:id="rId9"/>
    <p:sldId id="410" r:id="rId10"/>
    <p:sldId id="662" r:id="rId11"/>
    <p:sldId id="400" r:id="rId12"/>
    <p:sldId id="401" r:id="rId13"/>
    <p:sldId id="418" r:id="rId14"/>
    <p:sldId id="411" r:id="rId15"/>
    <p:sldId id="430" r:id="rId16"/>
    <p:sldId id="406" r:id="rId17"/>
    <p:sldId id="420" r:id="rId18"/>
    <p:sldId id="421" r:id="rId19"/>
    <p:sldId id="472" r:id="rId20"/>
    <p:sldId id="473" r:id="rId21"/>
    <p:sldId id="666" r:id="rId22"/>
    <p:sldId id="478" r:id="rId23"/>
    <p:sldId id="479" r:id="rId24"/>
    <p:sldId id="668" r:id="rId25"/>
    <p:sldId id="480" r:id="rId26"/>
    <p:sldId id="497" r:id="rId27"/>
    <p:sldId id="686" r:id="rId28"/>
    <p:sldId id="687" r:id="rId29"/>
    <p:sldId id="506" r:id="rId30"/>
    <p:sldId id="511" r:id="rId31"/>
    <p:sldId id="514" r:id="rId32"/>
    <p:sldId id="515" r:id="rId33"/>
    <p:sldId id="516" r:id="rId34"/>
    <p:sldId id="670" r:id="rId35"/>
    <p:sldId id="671" r:id="rId36"/>
    <p:sldId id="531" r:id="rId37"/>
    <p:sldId id="688" r:id="rId38"/>
    <p:sldId id="423" r:id="rId39"/>
    <p:sldId id="428" r:id="rId40"/>
    <p:sldId id="660" r:id="rId41"/>
    <p:sldId id="618" r:id="rId42"/>
    <p:sldId id="557" r:id="rId43"/>
    <p:sldId id="678" r:id="rId44"/>
    <p:sldId id="656" r:id="rId45"/>
    <p:sldId id="677" r:id="rId46"/>
    <p:sldId id="675" r:id="rId47"/>
    <p:sldId id="676" r:id="rId48"/>
    <p:sldId id="611" r:id="rId49"/>
    <p:sldId id="673" r:id="rId50"/>
    <p:sldId id="565" r:id="rId51"/>
    <p:sldId id="689" r:id="rId52"/>
    <p:sldId id="680" r:id="rId53"/>
    <p:sldId id="681" r:id="rId54"/>
    <p:sldId id="682" r:id="rId55"/>
    <p:sldId id="683" r:id="rId56"/>
    <p:sldId id="684" r:id="rId57"/>
    <p:sldId id="679" r:id="rId58"/>
    <p:sldId id="567" r:id="rId59"/>
    <p:sldId id="604" r:id="rId60"/>
    <p:sldId id="605" r:id="rId61"/>
    <p:sldId id="325" r:id="rId62"/>
    <p:sldId id="331" r:id="rId63"/>
    <p:sldId id="332" r:id="rId64"/>
    <p:sldId id="341" r:id="rId65"/>
    <p:sldId id="343" r:id="rId66"/>
    <p:sldId id="345" r:id="rId67"/>
    <p:sldId id="346" r:id="rId68"/>
    <p:sldId id="360" r:id="rId69"/>
    <p:sldId id="454" r:id="rId70"/>
    <p:sldId id="685" r:id="rId71"/>
    <p:sldId id="622" r:id="rId72"/>
    <p:sldId id="626" r:id="rId73"/>
    <p:sldId id="627" r:id="rId74"/>
    <p:sldId id="690" r:id="rId7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33"/>
    <a:srgbClr val="006600"/>
    <a:srgbClr val="00FF00"/>
    <a:srgbClr val="0066FF"/>
    <a:srgbClr val="FF0066"/>
    <a:srgbClr val="FF00FF"/>
    <a:srgbClr val="9933FF"/>
    <a:srgbClr val="003300"/>
    <a:srgbClr val="B50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32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2FFB9D2-C828-495D-A686-7474E5BE495C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6041936-4225-4ACA-93AD-249AE065A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836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9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9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E0D21E8-5B43-4D06-B23B-0B39A28BDEB4}" type="slidenum">
              <a:rPr lang="en-US">
                <a:solidFill>
                  <a:srgbClr val="000000"/>
                </a:solidFill>
                <a:latin typeface="Calibri" pitchFamily="34" charset="0"/>
              </a:rPr>
              <a:pPr/>
              <a:t>8</a:t>
            </a:fld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75BAAB-4330-4463-A066-04108CBAA628}" type="slidenum">
              <a:rPr lang="en-US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1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1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B86FD8-B3E1-4D96-AAC4-33560CD413B2}" type="slidenum">
              <a:rPr lang="en-US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3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3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E55247-70E5-4E17-9A9D-2E74EF38CF38}" type="slidenum">
              <a:rPr lang="en-US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4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4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611293-D057-465D-AF39-BF09374F4D9E}" type="slidenum">
              <a:rPr lang="en-US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582B7A0-D66C-4771-85F3-38E6BD613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9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AF97E6C-5E91-4C0A-871F-E54B04844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78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CBA6039-BF90-42F0-AF5F-973CD037A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18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CE72B7-1494-4BF7-9D66-2F19A1049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67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06C7B09-D2EE-4535-9249-17A46C710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99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8B68611-AB2F-4F5D-8E61-E84DEF48F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37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5E49365-1E2E-4004-B3E4-57CA23C1E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78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31E5C93-41B4-43B3-9A9E-642EEFADC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32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1866AD5-E357-4EE4-9965-F7FC75667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32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BA0207D-B6EA-46F6-A45D-BB9A9F344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3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7B6CD45-9171-468A-AAC4-2B5E99E87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5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882F8BC-D456-451E-9DE4-4EF5ADCC1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23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15DDB40-4737-4D06-91F2-4F9910354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75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924957-EEDF-4EB0-967A-8A6FBB325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83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543FF1C-2B70-4618-B094-9F0CF4363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968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245F500-5AF9-4229-AE0D-0EE2BCB95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864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B7B286F-D8A0-40E5-82BE-D308012A2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390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EE1C5-0995-4F52-9162-5314CA12EF1C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3473A-98E2-4931-A6CD-A4233B98D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52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5FF13-C627-4731-BD09-356954130631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34B01-F92B-4DCA-9148-BA0B8104C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00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8BD93-7964-4E8C-8A65-6EE3A02FD284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8ED51-963D-4587-B969-BA8EB5BE7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199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3D14B-8EF4-4F72-A560-6FE135CA0F58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8B779-C8E7-4227-819C-FD3BBF3F6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939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44C65-A7C8-453B-A910-2E42B1254C74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3446A-FF78-4A81-89A3-50AEAD62D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4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6B7E4C4-4169-4589-B2E4-165EC102E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325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5C26A-077C-46FA-A5B4-04323A55CC30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D2E4E-A0E4-4DBE-A0AA-A5B4062B3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422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20932-3813-4837-B968-A3139DE629E7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97BE1-B3BD-4FC9-A5FE-CBFC7AAEE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98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13CC2-3714-4858-A456-84B620DD7AC2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37024-091B-42E9-810A-91B29D620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991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89AAC-37FD-414C-A24B-B444A9D97D2A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8DB00-818A-4A2A-9CC9-6E1852419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474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B6FF5-1175-4ABF-8B60-0B779CBF065B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08920-9C95-439A-AA5F-CEFE0ED51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388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17CB4-6DFD-458E-9B66-47501B0A493B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1324D-29A8-4061-B3F8-57447137B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997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040" y="568861"/>
            <a:ext cx="780624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088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040" y="568861"/>
            <a:ext cx="780624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1040" y="1906761"/>
            <a:ext cx="3833280" cy="43190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2561" y="1906761"/>
            <a:ext cx="3834720" cy="20896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2561" y="4134674"/>
            <a:ext cx="3834720" cy="2091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323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9DBE4-D92B-44FB-8EFA-FD08E90CE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8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15368AC-2091-4563-97E9-2AE2571E6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66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7EE2F22-6B84-49DD-A316-3997C3B941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08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E674EBB-83DA-4F49-86F8-89734CC4E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0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5C0E1D8-356C-44C3-B79A-70DF7EF13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68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27AF8F1-2747-4071-9AD3-F7DCCA330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08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0F43C38-5BC2-46F5-8476-1CD82CC4D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96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99FF"/>
            </a:gs>
            <a:gs pos="50000">
              <a:schemeClr val="bg1"/>
            </a:gs>
            <a:gs pos="100000">
              <a:srgbClr val="CC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E731E4-1EDA-46F6-AA51-018F38810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50000">
              <a:schemeClr val="bg1"/>
            </a:gs>
            <a:gs pos="100000">
              <a:srgbClr val="FFCC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F49030-BD62-4C1C-A8DA-B437D8A3E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89B56D-DCEE-4B89-A63E-36BF57A58C22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67E052-E0A0-4171-A261-3C4A806D2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Word_Document1.docx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2.bin"/><Relationship Id="rId7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9.emf"/><Relationship Id="rId4" Type="http://schemas.openxmlformats.org/officeDocument/2006/relationships/package" Target="../embeddings/Microsoft_Word_Document2.docx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erc.stonybrook.edu/ProjectJava/Bragg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2.wdp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3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3174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3048000" y="219075"/>
            <a:ext cx="2882900" cy="433388"/>
          </a:xfrm>
          <a:prstGeom prst="rect">
            <a:avLst/>
          </a:prstGeom>
          <a:solidFill>
            <a:srgbClr val="E5FFE5"/>
          </a:solidFill>
          <a:ln w="6350" algn="ctr">
            <a:solidFill>
              <a:srgbClr val="CC66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>
                <a:solidFill>
                  <a:srgbClr val="CC0000"/>
                </a:solidFill>
                <a:cs typeface="Times New Roman" pitchFamily="18" charset="0"/>
              </a:rPr>
              <a:t>BRAGG’s EQUATION</a:t>
            </a:r>
          </a:p>
        </p:txBody>
      </p:sp>
      <p:sp>
        <p:nvSpPr>
          <p:cNvPr id="41987" name="Line 31"/>
          <p:cNvSpPr>
            <a:spLocks noChangeShapeType="1"/>
          </p:cNvSpPr>
          <p:nvPr/>
        </p:nvSpPr>
        <p:spPr bwMode="auto">
          <a:xfrm>
            <a:off x="1447800" y="3200400"/>
            <a:ext cx="6096000" cy="0"/>
          </a:xfrm>
          <a:prstGeom prst="line">
            <a:avLst/>
          </a:prstGeom>
          <a:noFill/>
          <a:ln w="28575">
            <a:solidFill>
              <a:srgbClr val="2BDF3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8" name="Line 32"/>
          <p:cNvSpPr>
            <a:spLocks noChangeShapeType="1"/>
          </p:cNvSpPr>
          <p:nvPr/>
        </p:nvSpPr>
        <p:spPr bwMode="auto">
          <a:xfrm>
            <a:off x="1447800" y="4191000"/>
            <a:ext cx="6096000" cy="0"/>
          </a:xfrm>
          <a:prstGeom prst="line">
            <a:avLst/>
          </a:prstGeom>
          <a:noFill/>
          <a:ln w="28575">
            <a:solidFill>
              <a:srgbClr val="2BDF3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9" name="Line 33"/>
          <p:cNvSpPr>
            <a:spLocks noChangeShapeType="1"/>
          </p:cNvSpPr>
          <p:nvPr/>
        </p:nvSpPr>
        <p:spPr bwMode="auto">
          <a:xfrm>
            <a:off x="1447800" y="5257800"/>
            <a:ext cx="6096000" cy="0"/>
          </a:xfrm>
          <a:prstGeom prst="line">
            <a:avLst/>
          </a:prstGeom>
          <a:noFill/>
          <a:ln w="28575">
            <a:solidFill>
              <a:srgbClr val="2BDF3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0" name="Line 34"/>
          <p:cNvSpPr>
            <a:spLocks noChangeShapeType="1"/>
          </p:cNvSpPr>
          <p:nvPr/>
        </p:nvSpPr>
        <p:spPr bwMode="auto">
          <a:xfrm>
            <a:off x="7467600" y="32004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Text Box 35"/>
          <p:cNvSpPr txBox="1">
            <a:spLocks noChangeArrowheads="1"/>
          </p:cNvSpPr>
          <p:nvPr/>
        </p:nvSpPr>
        <p:spPr bwMode="auto">
          <a:xfrm>
            <a:off x="7467600" y="3290888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41992" name="Line 36"/>
          <p:cNvSpPr>
            <a:spLocks noChangeShapeType="1"/>
          </p:cNvSpPr>
          <p:nvPr/>
        </p:nvSpPr>
        <p:spPr bwMode="auto">
          <a:xfrm>
            <a:off x="4343400" y="32004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3" name="Line 37"/>
          <p:cNvSpPr>
            <a:spLocks noChangeShapeType="1"/>
          </p:cNvSpPr>
          <p:nvPr/>
        </p:nvSpPr>
        <p:spPr bwMode="auto">
          <a:xfrm>
            <a:off x="2057400" y="2057400"/>
            <a:ext cx="2286000" cy="1143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4" name="Line 39"/>
          <p:cNvSpPr>
            <a:spLocks noChangeShapeType="1"/>
          </p:cNvSpPr>
          <p:nvPr/>
        </p:nvSpPr>
        <p:spPr bwMode="auto">
          <a:xfrm>
            <a:off x="2057400" y="3048000"/>
            <a:ext cx="2286000" cy="1143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Line 40"/>
          <p:cNvSpPr>
            <a:spLocks noChangeShapeType="1"/>
          </p:cNvSpPr>
          <p:nvPr/>
        </p:nvSpPr>
        <p:spPr bwMode="auto">
          <a:xfrm>
            <a:off x="2057400" y="4114800"/>
            <a:ext cx="2286000" cy="1143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6" name="Line 42"/>
          <p:cNvSpPr>
            <a:spLocks noChangeShapeType="1"/>
          </p:cNvSpPr>
          <p:nvPr/>
        </p:nvSpPr>
        <p:spPr bwMode="auto">
          <a:xfrm flipV="1">
            <a:off x="4343400" y="2057400"/>
            <a:ext cx="2362200" cy="11430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7" name="Line 43"/>
          <p:cNvSpPr>
            <a:spLocks noChangeShapeType="1"/>
          </p:cNvSpPr>
          <p:nvPr/>
        </p:nvSpPr>
        <p:spPr bwMode="auto">
          <a:xfrm flipV="1">
            <a:off x="4343400" y="3048000"/>
            <a:ext cx="2362200" cy="11430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8" name="Line 44"/>
          <p:cNvSpPr>
            <a:spLocks noChangeShapeType="1"/>
          </p:cNvSpPr>
          <p:nvPr/>
        </p:nvSpPr>
        <p:spPr bwMode="auto">
          <a:xfrm flipV="1">
            <a:off x="4343400" y="4114800"/>
            <a:ext cx="2362200" cy="11430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9" name="Text Box 46"/>
          <p:cNvSpPr txBox="1">
            <a:spLocks noChangeArrowheads="1"/>
          </p:cNvSpPr>
          <p:nvPr/>
        </p:nvSpPr>
        <p:spPr bwMode="auto">
          <a:xfrm>
            <a:off x="3551238" y="2819400"/>
            <a:ext cx="330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200">
                <a:solidFill>
                  <a:srgbClr val="000000"/>
                </a:solidFill>
                <a:sym typeface="Symbol" pitchFamily="18" charset="2"/>
              </a:rPr>
              <a:t></a:t>
            </a:r>
          </a:p>
        </p:txBody>
      </p:sp>
      <p:sp>
        <p:nvSpPr>
          <p:cNvPr id="42000" name="Text Box 47"/>
          <p:cNvSpPr txBox="1">
            <a:spLocks noChangeArrowheads="1"/>
          </p:cNvSpPr>
          <p:nvPr/>
        </p:nvSpPr>
        <p:spPr bwMode="auto">
          <a:xfrm>
            <a:off x="4102100" y="3322638"/>
            <a:ext cx="330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200">
                <a:solidFill>
                  <a:srgbClr val="000000"/>
                </a:solidFill>
                <a:sym typeface="Symbol" pitchFamily="18" charset="2"/>
              </a:rPr>
              <a:t></a:t>
            </a:r>
          </a:p>
        </p:txBody>
      </p:sp>
      <p:sp>
        <p:nvSpPr>
          <p:cNvPr id="42001" name="Line 48"/>
          <p:cNvSpPr>
            <a:spLocks noChangeShapeType="1"/>
          </p:cNvSpPr>
          <p:nvPr/>
        </p:nvSpPr>
        <p:spPr bwMode="auto">
          <a:xfrm>
            <a:off x="4191000" y="3124200"/>
            <a:ext cx="2286000" cy="1143000"/>
          </a:xfrm>
          <a:prstGeom prst="line">
            <a:avLst/>
          </a:prstGeom>
          <a:noFill/>
          <a:ln w="9525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2" name="Line 49"/>
          <p:cNvSpPr>
            <a:spLocks noChangeShapeType="1"/>
          </p:cNvSpPr>
          <p:nvPr/>
        </p:nvSpPr>
        <p:spPr bwMode="auto">
          <a:xfrm flipH="1">
            <a:off x="3962400" y="3200400"/>
            <a:ext cx="381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3" name="Text Box 50"/>
          <p:cNvSpPr txBox="1">
            <a:spLocks noChangeArrowheads="1"/>
          </p:cNvSpPr>
          <p:nvPr/>
        </p:nvSpPr>
        <p:spPr bwMode="auto">
          <a:xfrm>
            <a:off x="4714875" y="2863850"/>
            <a:ext cx="330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200">
                <a:solidFill>
                  <a:srgbClr val="000000"/>
                </a:solidFill>
                <a:sym typeface="Symbol" pitchFamily="18" charset="2"/>
              </a:rPr>
              <a:t></a:t>
            </a:r>
          </a:p>
        </p:txBody>
      </p:sp>
      <p:sp>
        <p:nvSpPr>
          <p:cNvPr id="42004" name="Line 51"/>
          <p:cNvSpPr>
            <a:spLocks noChangeShapeType="1"/>
          </p:cNvSpPr>
          <p:nvPr/>
        </p:nvSpPr>
        <p:spPr bwMode="auto">
          <a:xfrm>
            <a:off x="4343400" y="32004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5" name="Text Box 52"/>
          <p:cNvSpPr txBox="1">
            <a:spLocks noChangeArrowheads="1"/>
          </p:cNvSpPr>
          <p:nvPr/>
        </p:nvSpPr>
        <p:spPr bwMode="auto">
          <a:xfrm>
            <a:off x="4286250" y="3352800"/>
            <a:ext cx="330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200">
                <a:solidFill>
                  <a:srgbClr val="000000"/>
                </a:solidFill>
                <a:sym typeface="Symbol" pitchFamily="18" charset="2"/>
              </a:rPr>
              <a:t></a:t>
            </a:r>
          </a:p>
        </p:txBody>
      </p:sp>
      <p:sp>
        <p:nvSpPr>
          <p:cNvPr id="42006" name="Line 53"/>
          <p:cNvSpPr>
            <a:spLocks noChangeShapeType="1"/>
          </p:cNvSpPr>
          <p:nvPr/>
        </p:nvSpPr>
        <p:spPr bwMode="auto">
          <a:xfrm flipH="1">
            <a:off x="3581400" y="3962400"/>
            <a:ext cx="38100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7" name="Line 54"/>
          <p:cNvSpPr>
            <a:spLocks noChangeShapeType="1"/>
          </p:cNvSpPr>
          <p:nvPr/>
        </p:nvSpPr>
        <p:spPr bwMode="auto">
          <a:xfrm flipH="1">
            <a:off x="3994150" y="4130675"/>
            <a:ext cx="38100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56"/>
          <p:cNvSpPr txBox="1">
            <a:spLocks noChangeArrowheads="1"/>
          </p:cNvSpPr>
          <p:nvPr/>
        </p:nvSpPr>
        <p:spPr bwMode="auto">
          <a:xfrm rot="2083015">
            <a:off x="3276600" y="4572000"/>
            <a:ext cx="90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>
                <a:solidFill>
                  <a:srgbClr val="000000"/>
                </a:solidFill>
              </a:rPr>
              <a:t>dSin</a:t>
            </a: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</a:t>
            </a:r>
          </a:p>
        </p:txBody>
      </p:sp>
      <p:sp>
        <p:nvSpPr>
          <p:cNvPr id="27" name="Line 57"/>
          <p:cNvSpPr>
            <a:spLocks noChangeShapeType="1"/>
          </p:cNvSpPr>
          <p:nvPr/>
        </p:nvSpPr>
        <p:spPr bwMode="auto">
          <a:xfrm>
            <a:off x="3733800" y="4419600"/>
            <a:ext cx="381000" cy="2286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0" name="Rectangle 59"/>
          <p:cNvSpPr>
            <a:spLocks noChangeArrowheads="1"/>
          </p:cNvSpPr>
          <p:nvPr/>
        </p:nvSpPr>
        <p:spPr bwMode="auto">
          <a:xfrm>
            <a:off x="228600" y="5638800"/>
            <a:ext cx="79248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The path difference between ray 1 and ray 2 = 2d Sin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For constructive interference: 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n = 2d Sin</a:t>
            </a:r>
          </a:p>
        </p:txBody>
      </p:sp>
      <p:sp>
        <p:nvSpPr>
          <p:cNvPr id="42011" name="Text Box 60"/>
          <p:cNvSpPr txBox="1">
            <a:spLocks noChangeArrowheads="1"/>
          </p:cNvSpPr>
          <p:nvPr/>
        </p:nvSpPr>
        <p:spPr bwMode="auto">
          <a:xfrm>
            <a:off x="1812925" y="1766888"/>
            <a:ext cx="781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Ray 1</a:t>
            </a:r>
          </a:p>
        </p:txBody>
      </p:sp>
      <p:sp>
        <p:nvSpPr>
          <p:cNvPr id="42012" name="Text Box 61"/>
          <p:cNvSpPr txBox="1">
            <a:spLocks noChangeArrowheads="1"/>
          </p:cNvSpPr>
          <p:nvPr/>
        </p:nvSpPr>
        <p:spPr bwMode="auto">
          <a:xfrm>
            <a:off x="1752600" y="2757488"/>
            <a:ext cx="781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Ray 2</a:t>
            </a:r>
          </a:p>
        </p:txBody>
      </p:sp>
      <p:sp>
        <p:nvSpPr>
          <p:cNvPr id="42013" name="Text Box 62"/>
          <p:cNvSpPr txBox="1">
            <a:spLocks noChangeArrowheads="1"/>
          </p:cNvSpPr>
          <p:nvPr/>
        </p:nvSpPr>
        <p:spPr bwMode="auto">
          <a:xfrm>
            <a:off x="4787900" y="3122613"/>
            <a:ext cx="330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200">
                <a:solidFill>
                  <a:srgbClr val="000000"/>
                </a:solidFill>
                <a:sym typeface="Symbol" pitchFamily="18" charset="2"/>
              </a:rPr>
              <a:t></a:t>
            </a:r>
          </a:p>
        </p:txBody>
      </p:sp>
      <p:sp>
        <p:nvSpPr>
          <p:cNvPr id="32" name="Oval 63"/>
          <p:cNvSpPr>
            <a:spLocks noChangeArrowheads="1"/>
          </p:cNvSpPr>
          <p:nvPr/>
        </p:nvSpPr>
        <p:spPr bwMode="auto">
          <a:xfrm>
            <a:off x="4768850" y="2819400"/>
            <a:ext cx="304800" cy="7620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3" name="AutoShape 64"/>
          <p:cNvSpPr>
            <a:spLocks/>
          </p:cNvSpPr>
          <p:nvPr/>
        </p:nvSpPr>
        <p:spPr bwMode="auto">
          <a:xfrm>
            <a:off x="4953000" y="1257300"/>
            <a:ext cx="1752600" cy="419100"/>
          </a:xfrm>
          <a:prstGeom prst="borderCallout1">
            <a:avLst>
              <a:gd name="adj1" fmla="val 27273"/>
              <a:gd name="adj2" fmla="val -4347"/>
              <a:gd name="adj3" fmla="val 372727"/>
              <a:gd name="adj4" fmla="val -43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solidFill>
                  <a:srgbClr val="000000"/>
                </a:solidFill>
              </a:rPr>
              <a:t>Deviation = 2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45801"/>
            <a:ext cx="8229600" cy="94297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4000" b="1" kern="0" dirty="0" smtClean="0">
                <a:ln>
                  <a:solidFill>
                    <a:srgbClr val="009900"/>
                  </a:solidFill>
                </a:ln>
                <a:solidFill>
                  <a:srgbClr val="000000"/>
                </a:solidFill>
                <a:latin typeface="Times New Roman"/>
              </a:rPr>
              <a:t>History of X-Ray Diffraction</a:t>
            </a:r>
            <a:endParaRPr lang="en-US" sz="4000" b="1" kern="0" dirty="0">
              <a:ln>
                <a:solidFill>
                  <a:srgbClr val="009900"/>
                </a:solidFill>
              </a:ln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-76200" y="1371600"/>
            <a:ext cx="5943600" cy="4525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52500" indent="-95250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Times New Roman"/>
              </a:rPr>
              <a:t>1895   X-rays discovered by Roentgen</a:t>
            </a:r>
          </a:p>
          <a:p>
            <a:pPr marL="952500" indent="-95250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Times New Roman"/>
              </a:rPr>
              <a:t>1914   First diffraction pattern of a crystal made by </a:t>
            </a:r>
            <a:r>
              <a:rPr lang="en-US" sz="2400" kern="0" dirty="0" err="1" smtClean="0">
                <a:solidFill>
                  <a:srgbClr val="000000"/>
                </a:solidFill>
                <a:latin typeface="Times New Roman"/>
              </a:rPr>
              <a:t>Knipping</a:t>
            </a:r>
            <a:r>
              <a:rPr lang="en-US" sz="2400" kern="0" dirty="0" smtClean="0">
                <a:solidFill>
                  <a:srgbClr val="000000"/>
                </a:solidFill>
                <a:latin typeface="Times New Roman"/>
              </a:rPr>
              <a:t> and von Laue</a:t>
            </a:r>
          </a:p>
          <a:p>
            <a:pPr marL="952500" indent="-95250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Times New Roman"/>
              </a:rPr>
              <a:t>1915   Theory to determine crystal structure from diffraction pattern developed by Bragg.</a:t>
            </a:r>
          </a:p>
          <a:p>
            <a:pPr marL="952500" indent="-95250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Times New Roman"/>
              </a:rPr>
              <a:t>1953   DNA structure solved by Watson and Crick</a:t>
            </a:r>
          </a:p>
          <a:p>
            <a:pPr marL="952500" indent="-95250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Times New Roman"/>
              </a:rPr>
              <a:t>Now    Diffraction improved by computer technology; methods used to determine atomic structures and in medical applications</a:t>
            </a:r>
            <a:endParaRPr lang="en-US" sz="2400" kern="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4036" name="Picture 4" descr="http://www.xray.hmc.psu.edu/rci/ss1/img0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914400"/>
            <a:ext cx="340201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10350" y="6132513"/>
            <a:ext cx="161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+mn-lt"/>
                <a:cs typeface="+mn-cs"/>
              </a:rPr>
              <a:t>The first X-ray</a:t>
            </a:r>
          </a:p>
        </p:txBody>
      </p:sp>
      <p:pic>
        <p:nvPicPr>
          <p:cNvPr id="44038" name="Picture 6" descr="http://pauling.library.oregonstate.edu/medal-nobelchemistry-fro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1371600"/>
            <a:ext cx="436562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" descr="http://pauling.library.oregonstate.edu/medal-nobelchemistry-fro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2133600"/>
            <a:ext cx="436562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8" descr="http://pauling.library.oregonstate.edu/medal-nobelchemistry-fro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38" y="3886200"/>
            <a:ext cx="436562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9" descr="http://pauling.library.oregonstate.edu/medal-nobelchemistry-fro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3505200"/>
            <a:ext cx="436562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10" descr="http://pauling.library.oregonstate.edu/medal-nobelchemistry-fro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00400"/>
            <a:ext cx="4365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90600" y="2194059"/>
            <a:ext cx="7315200" cy="1704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X-Ray Diffraction (XRD) is a high-tech, non-destructive technique for analyzing a wide range of materials, including </a:t>
            </a:r>
            <a:r>
              <a:rPr lang="en-US" kern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fluids</a:t>
            </a:r>
            <a:r>
              <a:rPr lang="en-US" kern="0" dirty="0">
                <a:solidFill>
                  <a:sysClr val="windowText" lastClr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kern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metals</a:t>
            </a:r>
            <a:r>
              <a:rPr lang="en-US" kern="0" dirty="0">
                <a:solidFill>
                  <a:sysClr val="windowText" lastClr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kern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minerals</a:t>
            </a:r>
            <a:r>
              <a:rPr lang="en-US" kern="0" dirty="0">
                <a:solidFill>
                  <a:sysClr val="windowText" lastClr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kern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polymers</a:t>
            </a:r>
            <a:r>
              <a:rPr lang="en-US" kern="0" dirty="0">
                <a:solidFill>
                  <a:sysClr val="windowText" lastClr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kern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catalysts</a:t>
            </a:r>
            <a:r>
              <a:rPr lang="en-US" kern="0" dirty="0">
                <a:solidFill>
                  <a:sysClr val="windowText" lastClr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kern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plastics</a:t>
            </a:r>
            <a:r>
              <a:rPr lang="en-US" kern="0" dirty="0">
                <a:solidFill>
                  <a:sysClr val="windowText" lastClr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kern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pharmaceuticals</a:t>
            </a:r>
            <a:r>
              <a:rPr lang="en-US" kern="0" dirty="0" smtClean="0">
                <a:solidFill>
                  <a:sysClr val="windowText" lastClr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kern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ceramics</a:t>
            </a:r>
            <a:r>
              <a:rPr lang="en-US" kern="0" dirty="0">
                <a:solidFill>
                  <a:sysClr val="windowText" lastClr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kern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solar</a:t>
            </a:r>
            <a:r>
              <a:rPr lang="en-US" kern="0" dirty="0">
                <a:solidFill>
                  <a:sysClr val="windowText" lastClr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kern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cells</a:t>
            </a:r>
            <a:r>
              <a:rPr lang="en-US" kern="0" dirty="0">
                <a:solidFill>
                  <a:sysClr val="windowText" lastClr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</a:t>
            </a:r>
            <a:r>
              <a:rPr lang="en-US" kern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semiconductors</a:t>
            </a:r>
            <a:r>
              <a:rPr lang="en-US" sz="1700" kern="0" dirty="0" smtClean="0">
                <a:solidFill>
                  <a:sysClr val="windowText" lastClr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17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4086" y="716507"/>
            <a:ext cx="4414991" cy="523220"/>
          </a:xfrm>
          <a:prstGeom prst="rect">
            <a:avLst/>
          </a:prstGeom>
          <a:gradFill>
            <a:gsLst>
              <a:gs pos="0">
                <a:srgbClr val="FF3399"/>
              </a:gs>
              <a:gs pos="19000">
                <a:srgbClr val="FF6633"/>
              </a:gs>
              <a:gs pos="50000">
                <a:srgbClr val="FFFF00"/>
              </a:gs>
              <a:gs pos="82000">
                <a:srgbClr val="01A78F"/>
              </a:gs>
              <a:gs pos="100000">
                <a:srgbClr val="3366FF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What is X-ray Diffraction ?</a:t>
            </a:r>
            <a:endParaRPr lang="en-US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25463" y="762000"/>
            <a:ext cx="8256587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b="1" kern="0" dirty="0">
                <a:solidFill>
                  <a:srgbClr val="0000FF"/>
                </a:solidFill>
                <a:latin typeface="+mn-lt"/>
                <a:cs typeface="+mn-cs"/>
              </a:rPr>
              <a:t>Traditional methods of analysis such as</a:t>
            </a:r>
            <a:r>
              <a:rPr lang="en-IE" kern="0" dirty="0">
                <a:solidFill>
                  <a:sysClr val="windowText" lastClr="000000"/>
                </a:solidFill>
                <a:latin typeface="+mn-lt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kern="0" dirty="0">
                <a:solidFill>
                  <a:sysClr val="windowText" lastClr="000000"/>
                </a:solidFill>
                <a:latin typeface="+mn-lt"/>
                <a:cs typeface="+mn-cs"/>
              </a:rPr>
              <a:t>Atomic Adsorption,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kern="0" dirty="0">
                <a:solidFill>
                  <a:sysClr val="windowText" lastClr="000000"/>
                </a:solidFill>
                <a:latin typeface="+mn-lt"/>
                <a:cs typeface="+mn-cs"/>
              </a:rPr>
              <a:t>Mass Spec,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kern="0" dirty="0">
                <a:solidFill>
                  <a:sysClr val="windowText" lastClr="000000"/>
                </a:solidFill>
                <a:latin typeface="+mn-lt"/>
                <a:cs typeface="+mn-cs"/>
              </a:rPr>
              <a:t>Chromatography,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kern="0" dirty="0">
                <a:solidFill>
                  <a:sysClr val="windowText" lastClr="000000"/>
                </a:solidFill>
                <a:latin typeface="+mn-lt"/>
                <a:cs typeface="+mn-cs"/>
              </a:rPr>
              <a:t>Infra-red spectroscopy,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kern="0" dirty="0">
                <a:solidFill>
                  <a:sysClr val="windowText" lastClr="000000"/>
                </a:solidFill>
                <a:latin typeface="+mn-lt"/>
                <a:cs typeface="+mn-cs"/>
              </a:rPr>
              <a:t>UV-Vis spectroscopy </a:t>
            </a:r>
            <a:r>
              <a:rPr lang="en-IE" kern="0" dirty="0" err="1">
                <a:solidFill>
                  <a:sysClr val="windowText" lastClr="000000"/>
                </a:solidFill>
                <a:latin typeface="+mn-lt"/>
                <a:cs typeface="+mn-cs"/>
              </a:rPr>
              <a:t>etc</a:t>
            </a:r>
            <a:r>
              <a:rPr lang="en-IE" kern="0" dirty="0">
                <a:solidFill>
                  <a:sysClr val="windowText" lastClr="000000"/>
                </a:solidFill>
                <a:latin typeface="+mn-lt"/>
                <a:cs typeface="+mn-cs"/>
              </a:rPr>
              <a:t> require dissolution into a fluid phase: destructive</a:t>
            </a:r>
            <a:endParaRPr lang="en-US" kern="0" dirty="0">
              <a:solidFill>
                <a:sysClr val="windowText" lastClr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E" kern="0" dirty="0">
              <a:solidFill>
                <a:sysClr val="windowText" lastClr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kern="0" dirty="0">
                <a:solidFill>
                  <a:sysClr val="windowText" lastClr="000000"/>
                </a:solidFill>
                <a:latin typeface="+mn-lt"/>
                <a:cs typeface="+mn-cs"/>
              </a:rPr>
              <a:t>Materials or solids analysis has been driven by the requirement to produce </a:t>
            </a:r>
            <a:endParaRPr lang="en-IE" kern="0" dirty="0" smtClean="0">
              <a:solidFill>
                <a:sysClr val="windowText" lastClr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b="1" kern="0" dirty="0" smtClean="0">
                <a:solidFill>
                  <a:srgbClr val="006600"/>
                </a:solidFill>
                <a:latin typeface="+mn-lt"/>
                <a:cs typeface="+mn-cs"/>
              </a:rPr>
              <a:t>non-destructive </a:t>
            </a:r>
            <a:r>
              <a:rPr lang="en-IE" b="1" kern="0" dirty="0">
                <a:solidFill>
                  <a:srgbClr val="006600"/>
                </a:solidFill>
                <a:latin typeface="+mn-lt"/>
                <a:cs typeface="+mn-cs"/>
              </a:rPr>
              <a:t>methods</a:t>
            </a:r>
            <a:r>
              <a:rPr lang="en-IE" kern="0" dirty="0">
                <a:solidFill>
                  <a:sysClr val="windowText" lastClr="000000"/>
                </a:solidFill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kern="0" dirty="0">
                <a:solidFill>
                  <a:sysClr val="windowText" lastClr="000000"/>
                </a:solidFill>
                <a:latin typeface="+mn-lt"/>
                <a:cs typeface="+mn-cs"/>
              </a:rPr>
              <a:t>They can be described in six categories:-</a:t>
            </a:r>
            <a:endParaRPr lang="en-US" kern="0" dirty="0">
              <a:solidFill>
                <a:sysClr val="windowText" lastClr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kern="0" dirty="0">
                <a:solidFill>
                  <a:sysClr val="windowText" lastClr="000000"/>
                </a:solidFill>
                <a:latin typeface="+mn-lt"/>
                <a:cs typeface="+mn-cs"/>
              </a:rPr>
              <a:t>	Elemental – the atoms present – XRF, EDX</a:t>
            </a:r>
            <a:endParaRPr lang="en-US" kern="0" dirty="0">
              <a:solidFill>
                <a:sysClr val="windowText" lastClr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kern="0" dirty="0">
                <a:solidFill>
                  <a:sysClr val="windowText" lastClr="000000"/>
                </a:solidFill>
                <a:latin typeface="+mn-lt"/>
                <a:cs typeface="+mn-cs"/>
              </a:rPr>
              <a:t>	Structural – define atomic arrangement - XRD</a:t>
            </a:r>
            <a:endParaRPr lang="en-US" kern="0" dirty="0">
              <a:solidFill>
                <a:sysClr val="windowText" lastClr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kern="0" dirty="0">
                <a:solidFill>
                  <a:sysClr val="windowText" lastClr="000000"/>
                </a:solidFill>
                <a:latin typeface="+mn-lt"/>
                <a:cs typeface="+mn-cs"/>
              </a:rPr>
              <a:t>	Chemical – define the chemical state - XPS</a:t>
            </a:r>
            <a:endParaRPr lang="en-US" kern="0" dirty="0">
              <a:solidFill>
                <a:sysClr val="windowText" lastClr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kern="0" dirty="0">
                <a:solidFill>
                  <a:sysClr val="windowText" lastClr="000000"/>
                </a:solidFill>
                <a:latin typeface="+mn-lt"/>
                <a:cs typeface="+mn-cs"/>
              </a:rPr>
              <a:t>	Imaging – what does the morphology look like? – Electron Microscopy</a:t>
            </a:r>
            <a:endParaRPr lang="en-US" kern="0" dirty="0">
              <a:solidFill>
                <a:sysClr val="windowText" lastClr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kern="0" dirty="0">
                <a:solidFill>
                  <a:sysClr val="windowText" lastClr="000000"/>
                </a:solidFill>
                <a:latin typeface="+mn-lt"/>
                <a:cs typeface="+mn-cs"/>
              </a:rPr>
              <a:t>	Spectroscopic – energy level transitions – IR </a:t>
            </a:r>
            <a:endParaRPr lang="en-US" kern="0" dirty="0">
              <a:solidFill>
                <a:sysClr val="windowText" lastClr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kern="0" dirty="0">
                <a:solidFill>
                  <a:sysClr val="windowText" lastClr="000000"/>
                </a:solidFill>
                <a:latin typeface="+mn-lt"/>
                <a:cs typeface="+mn-cs"/>
              </a:rPr>
              <a:t>	Thermal – effects of heating (sorption) – TGA, DSC</a:t>
            </a:r>
            <a:endParaRPr lang="en-US" kern="0" dirty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011863" y="1004888"/>
            <a:ext cx="31321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kern="0" dirty="0">
                <a:solidFill>
                  <a:sysClr val="windowText" lastClr="000000"/>
                </a:solidFill>
                <a:latin typeface="+mn-lt"/>
                <a:cs typeface="+mn-cs"/>
              </a:rPr>
              <a:t>Problems:-  Destructive</a:t>
            </a:r>
            <a:endParaRPr lang="en-US" kern="0" dirty="0">
              <a:solidFill>
                <a:sysClr val="windowText" lastClr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kern="0" dirty="0">
                <a:solidFill>
                  <a:sysClr val="windowText" lastClr="000000"/>
                </a:solidFill>
                <a:latin typeface="+mn-lt"/>
                <a:cs typeface="+mn-cs"/>
              </a:rPr>
              <a:t>                    Elemental</a:t>
            </a:r>
            <a:endParaRPr lang="en-US" kern="0" dirty="0">
              <a:solidFill>
                <a:sysClr val="windowText" lastClr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kern="0" dirty="0">
                <a:solidFill>
                  <a:sysClr val="windowText" lastClr="000000"/>
                </a:solidFill>
                <a:latin typeface="+mn-lt"/>
                <a:cs typeface="+mn-cs"/>
              </a:rPr>
              <a:t> </a:t>
            </a:r>
            <a:r>
              <a:rPr lang="en-IE" kern="0" dirty="0">
                <a:solidFill>
                  <a:srgbClr val="CC3300"/>
                </a:solidFill>
                <a:latin typeface="+mn-lt"/>
                <a:cs typeface="+mn-cs"/>
              </a:rPr>
              <a:t>No understanding of their form in  the material</a:t>
            </a:r>
            <a:endParaRPr lang="en-US" kern="0" dirty="0">
              <a:solidFill>
                <a:srgbClr val="CC33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914400"/>
            <a:ext cx="7367587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16"/>
          <p:cNvSpPr>
            <a:spLocks noChangeArrowheads="1"/>
          </p:cNvSpPr>
          <p:nvPr/>
        </p:nvSpPr>
        <p:spPr bwMode="auto">
          <a:xfrm>
            <a:off x="1371600" y="6121400"/>
            <a:ext cx="655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www.micro.magnet.fsu.edu/primer/java/interference/index.html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534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33400" y="228600"/>
            <a:ext cx="8077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kern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How Diffraction Works: Schematic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5763" y="6172200"/>
            <a:ext cx="38814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>
                <a:solidFill>
                  <a:sysClr val="windowText" lastClr="000000"/>
                </a:solidFill>
                <a:latin typeface="+mn-lt"/>
                <a:cs typeface="+mn-cs"/>
              </a:rPr>
              <a:t>http://mrsec.wisc.edu/edetc/modules/xray/X-raystm.pdf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257800" y="24384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>
                <a:solidFill>
                  <a:srgbClr val="0B0506"/>
                </a:solidFill>
                <a:latin typeface="+mn-lt"/>
                <a:cs typeface="+mn-cs"/>
              </a:rPr>
              <a:t>NaCl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534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28800" y="6370638"/>
            <a:ext cx="53340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http://mrsec.wisc.edu/edetc/modules/xray/X-raystm.pdf</a:t>
            </a:r>
          </a:p>
        </p:txBody>
      </p:sp>
      <p:grpSp>
        <p:nvGrpSpPr>
          <p:cNvPr id="50180" name="Group 5"/>
          <p:cNvGrpSpPr>
            <a:grpSpLocks/>
          </p:cNvGrpSpPr>
          <p:nvPr/>
        </p:nvGrpSpPr>
        <p:grpSpPr bwMode="auto">
          <a:xfrm>
            <a:off x="5410200" y="1524000"/>
            <a:ext cx="3233738" cy="3044825"/>
            <a:chOff x="3408" y="1008"/>
            <a:chExt cx="2037" cy="1918"/>
          </a:xfrm>
        </p:grpSpPr>
        <p:pic>
          <p:nvPicPr>
            <p:cNvPr id="50182" name="Picture 6" descr="http://www.luc.edu/faculty/spavko1/c105/disc/xray/nacl-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008"/>
              <a:ext cx="1509" cy="1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3" name="Picture 7" descr="http://www.cmbi.kun.nl/samsam/visualisatie/nac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824"/>
              <a:ext cx="2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257800" y="23622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>
                <a:solidFill>
                  <a:srgbClr val="0B0506"/>
                </a:solidFill>
                <a:latin typeface="+mn-lt"/>
                <a:cs typeface="+mn-cs"/>
              </a:rPr>
              <a:t>NaCl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570788" cy="538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457200"/>
            <a:ext cx="7315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Why XRD?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0000FF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0000FF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0000FF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0000FF"/>
              </a:solidFill>
              <a:latin typeface="+mn-lt"/>
              <a:cs typeface="+mn-cs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Measure the average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spacings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between layers or rows of atoms</a:t>
            </a: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Determine the orientation of a single crystal or grain</a:t>
            </a: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Find the crystal structure of an unknown material</a:t>
            </a: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Measure the size, shape and internal stress of small crystalline regions</a:t>
            </a: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method of XRD relationship with the use of ambition can </a:t>
            </a:r>
            <a:r>
              <a:rPr lang="en-US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 special 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conditions in the seed as much as you determined tailoring.</a:t>
            </a: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diagnosis of phases and inserted into their position</a:t>
            </a: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Measure a thin layer films and multilayer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917327"/>
            <a:ext cx="7620000" cy="4950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Diffraction measurements</a:t>
            </a:r>
            <a:endParaRPr lang="en-US" sz="2800" b="1" dirty="0" smtClean="0">
              <a:ln>
                <a:solidFill>
                  <a:srgbClr val="0000FF"/>
                </a:solidFill>
              </a:ln>
              <a:solidFill>
                <a:srgbClr val="0000FF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  <a:cs typeface="Arial"/>
              </a:rPr>
              <a:t> </a:t>
            </a:r>
            <a:endParaRPr lang="en-US" sz="2400" dirty="0" smtClean="0">
              <a:effectLst/>
              <a:latin typeface="Calibri"/>
              <a:ea typeface="Calibri"/>
              <a:cs typeface="Arial"/>
            </a:endParaRPr>
          </a:p>
          <a:p>
            <a:pPr marL="0" marR="742950" indent="-2286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en-US" sz="2000" b="1" dirty="0" smtClean="0">
                <a:ln>
                  <a:solidFill>
                    <a:srgbClr val="B505C7"/>
                  </a:solidFill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1. Qualitative measurement</a:t>
            </a:r>
            <a:endParaRPr lang="en-US" sz="2000" dirty="0" smtClean="0">
              <a:ln>
                <a:solidFill>
                  <a:srgbClr val="B505C7"/>
                </a:solidFill>
              </a:ln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marR="1200150" indent="-342900" algn="just"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Ø"/>
              <a:tabLst>
                <a:tab pos="914400" algn="l"/>
              </a:tabLst>
            </a:pPr>
            <a:r>
              <a:rPr lang="en-US" sz="1400" dirty="0" smtClean="0">
                <a:solidFill>
                  <a:srgbClr val="22222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Network computing unit and search databases to find the combination of crystal unit with the same network or the like.</a:t>
            </a:r>
            <a:r>
              <a:rPr lang="en-US" sz="14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rgbClr val="22222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Application of this method is so simple, but there need to reference patterns in the database has no phase. </a:t>
            </a:r>
            <a:endParaRPr lang="en-US" sz="1400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57150" marR="1200150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Ø"/>
              <a:tabLst>
                <a:tab pos="914400" algn="l"/>
              </a:tabLst>
            </a:pPr>
            <a:r>
              <a:rPr lang="en-US" sz="1400" dirty="0" smtClean="0">
                <a:solidFill>
                  <a:srgbClr val="22222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PDF2-ICDD Comparison of the measured diffraction pattern with diffraction pattern in the reference database PDF2-ICDD </a:t>
            </a:r>
            <a:endParaRPr lang="en-US" sz="1400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marR="74295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 startAt="2"/>
              <a:tabLst>
                <a:tab pos="457200" algn="l"/>
              </a:tabLst>
            </a:pPr>
            <a:r>
              <a:rPr lang="en-US" sz="2000" b="1" dirty="0" smtClean="0">
                <a:ln>
                  <a:solidFill>
                    <a:srgbClr val="B505C7"/>
                  </a:solidFill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Quantitative analysis methods</a:t>
            </a:r>
            <a:endParaRPr lang="en-US" sz="2000" b="1" dirty="0" smtClean="0">
              <a:ln>
                <a:solidFill>
                  <a:srgbClr val="B505C7"/>
                </a:solidFill>
              </a:ln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57150" marR="1171575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Ø"/>
              <a:tabLst>
                <a:tab pos="885825" algn="l"/>
              </a:tabLst>
            </a:pPr>
            <a:r>
              <a:rPr lang="en-US" sz="1400" dirty="0" smtClean="0">
                <a:solidFill>
                  <a:srgbClr val="22222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Reference intensity ratio (RIR) Based on intensity powerful than the strongest line in the sample reference in the mixed phase line</a:t>
            </a:r>
            <a:r>
              <a:rPr lang="ar-SA" sz="1400" dirty="0" smtClean="0">
                <a:solidFill>
                  <a:srgbClr val="22222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rgbClr val="22222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1:1 </a:t>
            </a:r>
            <a:endParaRPr lang="en-US" sz="1400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57150" marR="1171575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Ø"/>
              <a:tabLst>
                <a:tab pos="885825" algn="l"/>
              </a:tabLst>
            </a:pPr>
            <a:r>
              <a:rPr lang="en-US" sz="1400" dirty="0" smtClean="0">
                <a:solidFill>
                  <a:srgbClr val="22222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Add internal standard </a:t>
            </a:r>
            <a:endParaRPr lang="en-US" sz="1400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57150" marR="1171575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Ø"/>
              <a:tabLst>
                <a:tab pos="885825" algn="l"/>
              </a:tabLst>
            </a:pPr>
            <a:r>
              <a:rPr lang="en-US" sz="1400" dirty="0" err="1" smtClean="0">
                <a:solidFill>
                  <a:srgbClr val="22222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Rytvld</a:t>
            </a:r>
            <a:r>
              <a:rPr lang="en-US" sz="1400" dirty="0" smtClean="0">
                <a:solidFill>
                  <a:srgbClr val="22222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method (</a:t>
            </a:r>
            <a:r>
              <a:rPr lang="en-US" sz="1400" dirty="0" err="1" smtClean="0">
                <a:solidFill>
                  <a:srgbClr val="22222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Reitveld</a:t>
            </a:r>
            <a:r>
              <a:rPr lang="en-US" sz="1400" dirty="0" smtClean="0">
                <a:solidFill>
                  <a:srgbClr val="22222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)  </a:t>
            </a:r>
            <a:endParaRPr lang="en-US" sz="1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19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 descr="C:\Users\yasaman\Pictures\b ppt\200608042115119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9764" y="762000"/>
            <a:ext cx="9163534" cy="3951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44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kern="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400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u="sng" kern="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400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ay </a:t>
            </a:r>
            <a:r>
              <a:rPr lang="en-US" sz="4400" b="1" u="sng" kern="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400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iffraction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i="1" u="sng" kern="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XRD</a:t>
            </a: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fa-IR" sz="4400" b="1" kern="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fa-IR" sz="4400" b="1" kern="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4400" b="1" kern="1800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400" b="1" u="sng" kern="1800" dirty="0" smtClean="0">
                <a:ln>
                  <a:solidFill>
                    <a:srgbClr val="FFFF00"/>
                  </a:solidFill>
                </a:ln>
                <a:solidFill>
                  <a:srgbClr val="FF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</a:t>
            </a:r>
            <a:r>
              <a:rPr lang="en-US" sz="4400" b="1" kern="1800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</a:t>
            </a:r>
            <a:r>
              <a:rPr lang="en-US" sz="4400" b="1" u="sng" kern="1800" dirty="0" smtClean="0">
                <a:ln>
                  <a:solidFill>
                    <a:srgbClr val="FFFF00"/>
                  </a:solidFill>
                </a:ln>
                <a:solidFill>
                  <a:srgbClr val="FF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R</a:t>
            </a:r>
            <a:r>
              <a:rPr lang="en-US" sz="4400" b="1" kern="1800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ay </a:t>
            </a:r>
            <a:r>
              <a:rPr lang="en-US" sz="4400" b="1" u="sng" kern="1800" dirty="0" smtClean="0">
                <a:ln>
                  <a:solidFill>
                    <a:srgbClr val="FFFF00"/>
                  </a:solidFill>
                </a:ln>
                <a:solidFill>
                  <a:srgbClr val="FF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</a:t>
            </a:r>
            <a:r>
              <a:rPr lang="en-US" sz="4400" b="1" kern="1800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hotoelectron </a:t>
            </a:r>
            <a:r>
              <a:rPr lang="en-US" sz="4400" b="1" u="sng" kern="1800" dirty="0" smtClean="0">
                <a:ln>
                  <a:solidFill>
                    <a:srgbClr val="FFFF00"/>
                  </a:solidFill>
                </a:ln>
                <a:solidFill>
                  <a:srgbClr val="FF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</a:t>
            </a:r>
            <a:r>
              <a:rPr lang="en-US" sz="4400" b="1" kern="1800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pectroscopy</a:t>
            </a: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1800" dirty="0" smtClean="0">
                <a:ln>
                  <a:solidFill>
                    <a:srgbClr val="FFFF00"/>
                  </a:solidFill>
                </a:ln>
                <a:solidFill>
                  <a:srgbClr val="FF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</a:t>
            </a:r>
            <a:r>
              <a:rPr lang="en-US" sz="4400" b="1" u="sng" kern="1800" dirty="0" smtClean="0">
                <a:ln>
                  <a:solidFill>
                    <a:srgbClr val="FFFF00"/>
                  </a:solidFill>
                </a:ln>
                <a:solidFill>
                  <a:srgbClr val="FF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XPS</a:t>
            </a:r>
            <a:r>
              <a:rPr lang="en-US" sz="4400" b="1" kern="1800" dirty="0" smtClean="0">
                <a:ln>
                  <a:solidFill>
                    <a:srgbClr val="FFFF00"/>
                  </a:solidFill>
                </a:ln>
                <a:solidFill>
                  <a:srgbClr val="FF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endParaRPr lang="en-US" sz="4400" b="1" dirty="0">
              <a:ln>
                <a:solidFill>
                  <a:srgbClr val="FFFF00"/>
                </a:solidFill>
              </a:ln>
              <a:solidFill>
                <a:srgbClr val="FF00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324100" y="5546467"/>
            <a:ext cx="4495800" cy="707886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solidFill>
                    <a:srgbClr val="0000FF"/>
                  </a:solidFill>
                </a:ln>
                <a:solidFill>
                  <a:srgbClr val="00194C"/>
                </a:solidFill>
                <a:effectLst/>
                <a:uLnTx/>
                <a:uFillTx/>
                <a:latin typeface="Angsana New" pitchFamily="18" charset="-34"/>
                <a:ea typeface="Calibri" pitchFamily="34" charset="0"/>
                <a:cs typeface="Angsana New" pitchFamily="18" charset="-34"/>
              </a:rPr>
              <a:t>By:</a:t>
            </a:r>
            <a:r>
              <a:rPr kumimoji="0" lang="en-US" sz="4000" b="1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ngsana New" pitchFamily="18" charset="-34"/>
                <a:ea typeface="Calibri" pitchFamily="34" charset="0"/>
                <a:cs typeface="Angsana New" pitchFamily="18" charset="-34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ngsana New" pitchFamily="18" charset="-34"/>
                <a:ea typeface="Calibri" pitchFamily="34" charset="0"/>
                <a:cs typeface="Angsana New" pitchFamily="18" charset="-34"/>
              </a:rPr>
              <a:t>Roya</a:t>
            </a:r>
            <a:r>
              <a:rPr kumimoji="0" lang="en-US" sz="4000" b="1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ngsana New" pitchFamily="18" charset="-34"/>
                <a:ea typeface="Calibri" pitchFamily="34" charset="0"/>
                <a:cs typeface="Angsana New" pitchFamily="18" charset="-34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ngsana New" pitchFamily="18" charset="-34"/>
                <a:ea typeface="Calibri" pitchFamily="34" charset="0"/>
                <a:cs typeface="Angsana New" pitchFamily="18" charset="-34"/>
              </a:rPr>
              <a:t>Ayazi</a:t>
            </a:r>
            <a:r>
              <a:rPr kumimoji="0" lang="en-US" sz="4000" b="1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ngsana New" pitchFamily="18" charset="-34"/>
                <a:ea typeface="Calibri" pitchFamily="34" charset="0"/>
                <a:cs typeface="Angsana New" pitchFamily="18" charset="-34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ngsana New" pitchFamily="18" charset="-34"/>
                <a:ea typeface="Calibri" pitchFamily="34" charset="0"/>
                <a:cs typeface="Angsana New" pitchFamily="18" charset="-34"/>
              </a:rPr>
              <a:t>Nasrabadi</a:t>
            </a:r>
            <a:endParaRPr kumimoji="0" lang="en-US" sz="4000" b="1" i="0" u="none" strike="noStrike" kern="0" cap="none" spc="0" normalizeH="0" baseline="0" noProof="0" dirty="0" smtClean="0">
              <a:ln>
                <a:solidFill>
                  <a:srgbClr val="FF0000"/>
                </a:solidFill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1371600" y="123825"/>
          <a:ext cx="6218238" cy="679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9" name="Document" r:id="rId4" imgW="7541886" imgH="8224568" progId="Word.Document.12">
                  <p:embed/>
                </p:oleObj>
              </mc:Choice>
              <mc:Fallback>
                <p:oleObj name="Document" r:id="rId4" imgW="7541886" imgH="8224568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23825"/>
                        <a:ext cx="6218238" cy="679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8" name="Object 1"/>
          <p:cNvGraphicFramePr>
            <a:graphicFrameLocks noChangeAspect="1"/>
          </p:cNvGraphicFramePr>
          <p:nvPr/>
        </p:nvGraphicFramePr>
        <p:xfrm>
          <a:off x="74613" y="762000"/>
          <a:ext cx="9063037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48" name="Document" r:id="rId4" imgW="6211494" imgH="1567132" progId="Word.Document.12">
                  <p:embed/>
                </p:oleObj>
              </mc:Choice>
              <mc:Fallback>
                <p:oleObj name="Document" r:id="rId4" imgW="6211494" imgH="1567132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762000"/>
                        <a:ext cx="9063037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-228600" y="3657600"/>
          <a:ext cx="9609138" cy="238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49" name="Document" r:id="rId7" imgW="6060592" imgH="1501356" progId="Word.Document.12">
                  <p:embed/>
                </p:oleObj>
              </mc:Choice>
              <mc:Fallback>
                <p:oleObj name="Document" r:id="rId7" imgW="6060592" imgH="1501356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8600" y="3657600"/>
                        <a:ext cx="9609138" cy="238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roup 18"/>
          <p:cNvGrpSpPr>
            <a:grpSpLocks/>
          </p:cNvGrpSpPr>
          <p:nvPr/>
        </p:nvGrpSpPr>
        <p:grpSpPr bwMode="auto">
          <a:xfrm>
            <a:off x="53975" y="0"/>
            <a:ext cx="4892675" cy="2589213"/>
            <a:chOff x="579" y="1117"/>
            <a:chExt cx="3634" cy="1965"/>
          </a:xfrm>
        </p:grpSpPr>
        <p:grpSp>
          <p:nvGrpSpPr>
            <p:cNvPr id="73752" name="Group 4"/>
            <p:cNvGrpSpPr>
              <a:grpSpLocks/>
            </p:cNvGrpSpPr>
            <p:nvPr/>
          </p:nvGrpSpPr>
          <p:grpSpPr bwMode="auto">
            <a:xfrm>
              <a:off x="841" y="1117"/>
              <a:ext cx="3185" cy="1535"/>
              <a:chOff x="930" y="1117"/>
              <a:chExt cx="4354" cy="2449"/>
            </a:xfrm>
          </p:grpSpPr>
          <p:sp>
            <p:nvSpPr>
              <p:cNvPr id="73759" name="Rectangle 5"/>
              <p:cNvSpPr>
                <a:spLocks noChangeArrowheads="1"/>
              </p:cNvSpPr>
              <p:nvPr/>
            </p:nvSpPr>
            <p:spPr bwMode="auto">
              <a:xfrm>
                <a:off x="930" y="1117"/>
                <a:ext cx="4354" cy="2449"/>
              </a:xfrm>
              <a:prstGeom prst="rect">
                <a:avLst/>
              </a:prstGeom>
              <a:solidFill>
                <a:srgbClr val="FFFFFF">
                  <a:alpha val="69019"/>
                </a:srgb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3760" name="Freeform 6"/>
              <p:cNvSpPr>
                <a:spLocks/>
              </p:cNvSpPr>
              <p:nvPr/>
            </p:nvSpPr>
            <p:spPr bwMode="auto">
              <a:xfrm>
                <a:off x="933" y="2325"/>
                <a:ext cx="2343" cy="1080"/>
              </a:xfrm>
              <a:custGeom>
                <a:avLst/>
                <a:gdLst>
                  <a:gd name="T0" fmla="*/ 0 w 2343"/>
                  <a:gd name="T1" fmla="*/ 1068 h 1080"/>
                  <a:gd name="T2" fmla="*/ 264 w 2343"/>
                  <a:gd name="T3" fmla="*/ 1068 h 1080"/>
                  <a:gd name="T4" fmla="*/ 369 w 2343"/>
                  <a:gd name="T5" fmla="*/ 1065 h 1080"/>
                  <a:gd name="T6" fmla="*/ 411 w 2343"/>
                  <a:gd name="T7" fmla="*/ 1029 h 1080"/>
                  <a:gd name="T8" fmla="*/ 435 w 2343"/>
                  <a:gd name="T9" fmla="*/ 756 h 1080"/>
                  <a:gd name="T10" fmla="*/ 450 w 2343"/>
                  <a:gd name="T11" fmla="*/ 609 h 1080"/>
                  <a:gd name="T12" fmla="*/ 468 w 2343"/>
                  <a:gd name="T13" fmla="*/ 855 h 1080"/>
                  <a:gd name="T14" fmla="*/ 480 w 2343"/>
                  <a:gd name="T15" fmla="*/ 1005 h 1080"/>
                  <a:gd name="T16" fmla="*/ 510 w 2343"/>
                  <a:gd name="T17" fmla="*/ 1053 h 1080"/>
                  <a:gd name="T18" fmla="*/ 633 w 2343"/>
                  <a:gd name="T19" fmla="*/ 1056 h 1080"/>
                  <a:gd name="T20" fmla="*/ 804 w 2343"/>
                  <a:gd name="T21" fmla="*/ 1059 h 1080"/>
                  <a:gd name="T22" fmla="*/ 882 w 2343"/>
                  <a:gd name="T23" fmla="*/ 1026 h 1080"/>
                  <a:gd name="T24" fmla="*/ 927 w 2343"/>
                  <a:gd name="T25" fmla="*/ 873 h 1080"/>
                  <a:gd name="T26" fmla="*/ 969 w 2343"/>
                  <a:gd name="T27" fmla="*/ 312 h 1080"/>
                  <a:gd name="T28" fmla="*/ 984 w 2343"/>
                  <a:gd name="T29" fmla="*/ 30 h 1080"/>
                  <a:gd name="T30" fmla="*/ 1014 w 2343"/>
                  <a:gd name="T31" fmla="*/ 492 h 1080"/>
                  <a:gd name="T32" fmla="*/ 1032 w 2343"/>
                  <a:gd name="T33" fmla="*/ 876 h 1080"/>
                  <a:gd name="T34" fmla="*/ 1047 w 2343"/>
                  <a:gd name="T35" fmla="*/ 1032 h 1080"/>
                  <a:gd name="T36" fmla="*/ 1176 w 2343"/>
                  <a:gd name="T37" fmla="*/ 1065 h 1080"/>
                  <a:gd name="T38" fmla="*/ 1551 w 2343"/>
                  <a:gd name="T39" fmla="*/ 1065 h 1080"/>
                  <a:gd name="T40" fmla="*/ 1650 w 2343"/>
                  <a:gd name="T41" fmla="*/ 1026 h 1080"/>
                  <a:gd name="T42" fmla="*/ 1704 w 2343"/>
                  <a:gd name="T43" fmla="*/ 900 h 1080"/>
                  <a:gd name="T44" fmla="*/ 1716 w 2343"/>
                  <a:gd name="T45" fmla="*/ 768 h 1080"/>
                  <a:gd name="T46" fmla="*/ 1734 w 2343"/>
                  <a:gd name="T47" fmla="*/ 987 h 1080"/>
                  <a:gd name="T48" fmla="*/ 1761 w 2343"/>
                  <a:gd name="T49" fmla="*/ 1035 h 1080"/>
                  <a:gd name="T50" fmla="*/ 1875 w 2343"/>
                  <a:gd name="T51" fmla="*/ 1059 h 1080"/>
                  <a:gd name="T52" fmla="*/ 2244 w 2343"/>
                  <a:gd name="T53" fmla="*/ 1068 h 1080"/>
                  <a:gd name="T54" fmla="*/ 2343 w 2343"/>
                  <a:gd name="T55" fmla="*/ 1065 h 108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343"/>
                  <a:gd name="T85" fmla="*/ 0 h 1080"/>
                  <a:gd name="T86" fmla="*/ 2343 w 2343"/>
                  <a:gd name="T87" fmla="*/ 1080 h 108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343" h="1080">
                    <a:moveTo>
                      <a:pt x="0" y="1068"/>
                    </a:moveTo>
                    <a:cubicBezTo>
                      <a:pt x="101" y="1068"/>
                      <a:pt x="203" y="1068"/>
                      <a:pt x="264" y="1068"/>
                    </a:cubicBezTo>
                    <a:cubicBezTo>
                      <a:pt x="325" y="1068"/>
                      <a:pt x="345" y="1071"/>
                      <a:pt x="369" y="1065"/>
                    </a:cubicBezTo>
                    <a:cubicBezTo>
                      <a:pt x="393" y="1059"/>
                      <a:pt x="400" y="1080"/>
                      <a:pt x="411" y="1029"/>
                    </a:cubicBezTo>
                    <a:cubicBezTo>
                      <a:pt x="422" y="978"/>
                      <a:pt x="428" y="826"/>
                      <a:pt x="435" y="756"/>
                    </a:cubicBezTo>
                    <a:cubicBezTo>
                      <a:pt x="442" y="686"/>
                      <a:pt x="445" y="593"/>
                      <a:pt x="450" y="609"/>
                    </a:cubicBezTo>
                    <a:cubicBezTo>
                      <a:pt x="455" y="625"/>
                      <a:pt x="463" y="789"/>
                      <a:pt x="468" y="855"/>
                    </a:cubicBezTo>
                    <a:cubicBezTo>
                      <a:pt x="473" y="921"/>
                      <a:pt x="473" y="972"/>
                      <a:pt x="480" y="1005"/>
                    </a:cubicBezTo>
                    <a:cubicBezTo>
                      <a:pt x="487" y="1038"/>
                      <a:pt x="485" y="1045"/>
                      <a:pt x="510" y="1053"/>
                    </a:cubicBezTo>
                    <a:cubicBezTo>
                      <a:pt x="535" y="1061"/>
                      <a:pt x="584" y="1055"/>
                      <a:pt x="633" y="1056"/>
                    </a:cubicBezTo>
                    <a:cubicBezTo>
                      <a:pt x="682" y="1057"/>
                      <a:pt x="763" y="1064"/>
                      <a:pt x="804" y="1059"/>
                    </a:cubicBezTo>
                    <a:cubicBezTo>
                      <a:pt x="845" y="1054"/>
                      <a:pt x="862" y="1057"/>
                      <a:pt x="882" y="1026"/>
                    </a:cubicBezTo>
                    <a:cubicBezTo>
                      <a:pt x="902" y="995"/>
                      <a:pt x="913" y="992"/>
                      <a:pt x="927" y="873"/>
                    </a:cubicBezTo>
                    <a:cubicBezTo>
                      <a:pt x="941" y="754"/>
                      <a:pt x="960" y="452"/>
                      <a:pt x="969" y="312"/>
                    </a:cubicBezTo>
                    <a:cubicBezTo>
                      <a:pt x="978" y="172"/>
                      <a:pt x="977" y="0"/>
                      <a:pt x="984" y="30"/>
                    </a:cubicBezTo>
                    <a:cubicBezTo>
                      <a:pt x="991" y="60"/>
                      <a:pt x="1006" y="351"/>
                      <a:pt x="1014" y="492"/>
                    </a:cubicBezTo>
                    <a:cubicBezTo>
                      <a:pt x="1022" y="633"/>
                      <a:pt x="1027" y="786"/>
                      <a:pt x="1032" y="876"/>
                    </a:cubicBezTo>
                    <a:cubicBezTo>
                      <a:pt x="1037" y="966"/>
                      <a:pt x="1023" y="1001"/>
                      <a:pt x="1047" y="1032"/>
                    </a:cubicBezTo>
                    <a:cubicBezTo>
                      <a:pt x="1071" y="1063"/>
                      <a:pt x="1092" y="1060"/>
                      <a:pt x="1176" y="1065"/>
                    </a:cubicBezTo>
                    <a:cubicBezTo>
                      <a:pt x="1260" y="1070"/>
                      <a:pt x="1472" y="1071"/>
                      <a:pt x="1551" y="1065"/>
                    </a:cubicBezTo>
                    <a:cubicBezTo>
                      <a:pt x="1630" y="1059"/>
                      <a:pt x="1625" y="1053"/>
                      <a:pt x="1650" y="1026"/>
                    </a:cubicBezTo>
                    <a:cubicBezTo>
                      <a:pt x="1675" y="999"/>
                      <a:pt x="1693" y="943"/>
                      <a:pt x="1704" y="900"/>
                    </a:cubicBezTo>
                    <a:cubicBezTo>
                      <a:pt x="1715" y="857"/>
                      <a:pt x="1711" y="754"/>
                      <a:pt x="1716" y="768"/>
                    </a:cubicBezTo>
                    <a:cubicBezTo>
                      <a:pt x="1721" y="782"/>
                      <a:pt x="1727" y="943"/>
                      <a:pt x="1734" y="987"/>
                    </a:cubicBezTo>
                    <a:cubicBezTo>
                      <a:pt x="1741" y="1031"/>
                      <a:pt x="1737" y="1023"/>
                      <a:pt x="1761" y="1035"/>
                    </a:cubicBezTo>
                    <a:cubicBezTo>
                      <a:pt x="1785" y="1047"/>
                      <a:pt x="1795" y="1054"/>
                      <a:pt x="1875" y="1059"/>
                    </a:cubicBezTo>
                    <a:cubicBezTo>
                      <a:pt x="1955" y="1064"/>
                      <a:pt x="2166" y="1067"/>
                      <a:pt x="2244" y="1068"/>
                    </a:cubicBezTo>
                    <a:cubicBezTo>
                      <a:pt x="2322" y="1069"/>
                      <a:pt x="2332" y="1067"/>
                      <a:pt x="2343" y="1065"/>
                    </a:cubicBezTo>
                  </a:path>
                </a:pathLst>
              </a:custGeom>
              <a:noFill/>
              <a:ln w="28575" cmpd="sng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3761" name="Freeform 7"/>
              <p:cNvSpPr>
                <a:spLocks/>
              </p:cNvSpPr>
              <p:nvPr/>
            </p:nvSpPr>
            <p:spPr bwMode="auto">
              <a:xfrm>
                <a:off x="3276" y="1585"/>
                <a:ext cx="1176" cy="1857"/>
              </a:xfrm>
              <a:custGeom>
                <a:avLst/>
                <a:gdLst>
                  <a:gd name="T0" fmla="*/ 0 w 1176"/>
                  <a:gd name="T1" fmla="*/ 1805 h 1857"/>
                  <a:gd name="T2" fmla="*/ 42 w 1176"/>
                  <a:gd name="T3" fmla="*/ 1790 h 1857"/>
                  <a:gd name="T4" fmla="*/ 60 w 1176"/>
                  <a:gd name="T5" fmla="*/ 1724 h 1857"/>
                  <a:gd name="T6" fmla="*/ 75 w 1176"/>
                  <a:gd name="T7" fmla="*/ 1523 h 1857"/>
                  <a:gd name="T8" fmla="*/ 99 w 1176"/>
                  <a:gd name="T9" fmla="*/ 929 h 1857"/>
                  <a:gd name="T10" fmla="*/ 138 w 1176"/>
                  <a:gd name="T11" fmla="*/ 98 h 1857"/>
                  <a:gd name="T12" fmla="*/ 165 w 1176"/>
                  <a:gd name="T13" fmla="*/ 338 h 1857"/>
                  <a:gd name="T14" fmla="*/ 180 w 1176"/>
                  <a:gd name="T15" fmla="*/ 986 h 1857"/>
                  <a:gd name="T16" fmla="*/ 198 w 1176"/>
                  <a:gd name="T17" fmla="*/ 1610 h 1857"/>
                  <a:gd name="T18" fmla="*/ 210 w 1176"/>
                  <a:gd name="T19" fmla="*/ 1775 h 1857"/>
                  <a:gd name="T20" fmla="*/ 327 w 1176"/>
                  <a:gd name="T21" fmla="*/ 1832 h 1857"/>
                  <a:gd name="T22" fmla="*/ 498 w 1176"/>
                  <a:gd name="T23" fmla="*/ 1832 h 1857"/>
                  <a:gd name="T24" fmla="*/ 561 w 1176"/>
                  <a:gd name="T25" fmla="*/ 1790 h 1857"/>
                  <a:gd name="T26" fmla="*/ 591 w 1176"/>
                  <a:gd name="T27" fmla="*/ 1655 h 1857"/>
                  <a:gd name="T28" fmla="*/ 621 w 1176"/>
                  <a:gd name="T29" fmla="*/ 1040 h 1857"/>
                  <a:gd name="T30" fmla="*/ 648 w 1176"/>
                  <a:gd name="T31" fmla="*/ 1436 h 1857"/>
                  <a:gd name="T32" fmla="*/ 666 w 1176"/>
                  <a:gd name="T33" fmla="*/ 1769 h 1857"/>
                  <a:gd name="T34" fmla="*/ 753 w 1176"/>
                  <a:gd name="T35" fmla="*/ 1844 h 1857"/>
                  <a:gd name="T36" fmla="*/ 900 w 1176"/>
                  <a:gd name="T37" fmla="*/ 1847 h 1857"/>
                  <a:gd name="T38" fmla="*/ 990 w 1176"/>
                  <a:gd name="T39" fmla="*/ 1823 h 1857"/>
                  <a:gd name="T40" fmla="*/ 1029 w 1176"/>
                  <a:gd name="T41" fmla="*/ 1727 h 1857"/>
                  <a:gd name="T42" fmla="*/ 1065 w 1176"/>
                  <a:gd name="T43" fmla="*/ 1415 h 1857"/>
                  <a:gd name="T44" fmla="*/ 1110 w 1176"/>
                  <a:gd name="T45" fmla="*/ 428 h 1857"/>
                  <a:gd name="T46" fmla="*/ 1125 w 1176"/>
                  <a:gd name="T47" fmla="*/ 953 h 1857"/>
                  <a:gd name="T48" fmla="*/ 1137 w 1176"/>
                  <a:gd name="T49" fmla="*/ 1622 h 1857"/>
                  <a:gd name="T50" fmla="*/ 1176 w 1176"/>
                  <a:gd name="T51" fmla="*/ 1829 h 18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76"/>
                  <a:gd name="T79" fmla="*/ 0 h 1857"/>
                  <a:gd name="T80" fmla="*/ 1176 w 1176"/>
                  <a:gd name="T81" fmla="*/ 1857 h 18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76" h="1857">
                    <a:moveTo>
                      <a:pt x="0" y="1805"/>
                    </a:moveTo>
                    <a:cubicBezTo>
                      <a:pt x="16" y="1804"/>
                      <a:pt x="32" y="1803"/>
                      <a:pt x="42" y="1790"/>
                    </a:cubicBezTo>
                    <a:cubicBezTo>
                      <a:pt x="52" y="1777"/>
                      <a:pt x="55" y="1768"/>
                      <a:pt x="60" y="1724"/>
                    </a:cubicBezTo>
                    <a:cubicBezTo>
                      <a:pt x="65" y="1680"/>
                      <a:pt x="69" y="1655"/>
                      <a:pt x="75" y="1523"/>
                    </a:cubicBezTo>
                    <a:cubicBezTo>
                      <a:pt x="81" y="1391"/>
                      <a:pt x="89" y="1166"/>
                      <a:pt x="99" y="929"/>
                    </a:cubicBezTo>
                    <a:cubicBezTo>
                      <a:pt x="109" y="692"/>
                      <a:pt x="127" y="196"/>
                      <a:pt x="138" y="98"/>
                    </a:cubicBezTo>
                    <a:cubicBezTo>
                      <a:pt x="149" y="0"/>
                      <a:pt x="158" y="190"/>
                      <a:pt x="165" y="338"/>
                    </a:cubicBezTo>
                    <a:cubicBezTo>
                      <a:pt x="172" y="486"/>
                      <a:pt x="174" y="774"/>
                      <a:pt x="180" y="986"/>
                    </a:cubicBezTo>
                    <a:cubicBezTo>
                      <a:pt x="186" y="1198"/>
                      <a:pt x="193" y="1479"/>
                      <a:pt x="198" y="1610"/>
                    </a:cubicBezTo>
                    <a:cubicBezTo>
                      <a:pt x="203" y="1741"/>
                      <a:pt x="189" y="1738"/>
                      <a:pt x="210" y="1775"/>
                    </a:cubicBezTo>
                    <a:cubicBezTo>
                      <a:pt x="231" y="1812"/>
                      <a:pt x="279" y="1823"/>
                      <a:pt x="327" y="1832"/>
                    </a:cubicBezTo>
                    <a:cubicBezTo>
                      <a:pt x="375" y="1841"/>
                      <a:pt x="459" y="1839"/>
                      <a:pt x="498" y="1832"/>
                    </a:cubicBezTo>
                    <a:cubicBezTo>
                      <a:pt x="537" y="1825"/>
                      <a:pt x="546" y="1819"/>
                      <a:pt x="561" y="1790"/>
                    </a:cubicBezTo>
                    <a:cubicBezTo>
                      <a:pt x="576" y="1761"/>
                      <a:pt x="581" y="1780"/>
                      <a:pt x="591" y="1655"/>
                    </a:cubicBezTo>
                    <a:cubicBezTo>
                      <a:pt x="601" y="1530"/>
                      <a:pt x="612" y="1076"/>
                      <a:pt x="621" y="1040"/>
                    </a:cubicBezTo>
                    <a:cubicBezTo>
                      <a:pt x="630" y="1004"/>
                      <a:pt x="641" y="1315"/>
                      <a:pt x="648" y="1436"/>
                    </a:cubicBezTo>
                    <a:cubicBezTo>
                      <a:pt x="655" y="1557"/>
                      <a:pt x="649" y="1701"/>
                      <a:pt x="666" y="1769"/>
                    </a:cubicBezTo>
                    <a:cubicBezTo>
                      <a:pt x="683" y="1837"/>
                      <a:pt x="714" y="1831"/>
                      <a:pt x="753" y="1844"/>
                    </a:cubicBezTo>
                    <a:cubicBezTo>
                      <a:pt x="792" y="1857"/>
                      <a:pt x="861" y="1850"/>
                      <a:pt x="900" y="1847"/>
                    </a:cubicBezTo>
                    <a:cubicBezTo>
                      <a:pt x="939" y="1844"/>
                      <a:pt x="968" y="1843"/>
                      <a:pt x="990" y="1823"/>
                    </a:cubicBezTo>
                    <a:cubicBezTo>
                      <a:pt x="1012" y="1803"/>
                      <a:pt x="1017" y="1795"/>
                      <a:pt x="1029" y="1727"/>
                    </a:cubicBezTo>
                    <a:cubicBezTo>
                      <a:pt x="1041" y="1659"/>
                      <a:pt x="1052" y="1631"/>
                      <a:pt x="1065" y="1415"/>
                    </a:cubicBezTo>
                    <a:cubicBezTo>
                      <a:pt x="1078" y="1199"/>
                      <a:pt x="1100" y="505"/>
                      <a:pt x="1110" y="428"/>
                    </a:cubicBezTo>
                    <a:cubicBezTo>
                      <a:pt x="1120" y="351"/>
                      <a:pt x="1120" y="754"/>
                      <a:pt x="1125" y="953"/>
                    </a:cubicBezTo>
                    <a:cubicBezTo>
                      <a:pt x="1130" y="1152"/>
                      <a:pt x="1129" y="1476"/>
                      <a:pt x="1137" y="1622"/>
                    </a:cubicBezTo>
                    <a:cubicBezTo>
                      <a:pt x="1145" y="1768"/>
                      <a:pt x="1170" y="1795"/>
                      <a:pt x="1176" y="1829"/>
                    </a:cubicBezTo>
                  </a:path>
                </a:pathLst>
              </a:custGeom>
              <a:noFill/>
              <a:ln w="28575" cmpd="sng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3762" name="Freeform 8"/>
              <p:cNvSpPr>
                <a:spLocks/>
              </p:cNvSpPr>
              <p:nvPr/>
            </p:nvSpPr>
            <p:spPr bwMode="auto">
              <a:xfrm>
                <a:off x="4455" y="2955"/>
                <a:ext cx="819" cy="513"/>
              </a:xfrm>
              <a:custGeom>
                <a:avLst/>
                <a:gdLst>
                  <a:gd name="T0" fmla="*/ 0 w 819"/>
                  <a:gd name="T1" fmla="*/ 459 h 513"/>
                  <a:gd name="T2" fmla="*/ 9 w 819"/>
                  <a:gd name="T3" fmla="*/ 480 h 513"/>
                  <a:gd name="T4" fmla="*/ 51 w 819"/>
                  <a:gd name="T5" fmla="*/ 489 h 513"/>
                  <a:gd name="T6" fmla="*/ 144 w 819"/>
                  <a:gd name="T7" fmla="*/ 489 h 513"/>
                  <a:gd name="T8" fmla="*/ 198 w 819"/>
                  <a:gd name="T9" fmla="*/ 465 h 513"/>
                  <a:gd name="T10" fmla="*/ 228 w 819"/>
                  <a:gd name="T11" fmla="*/ 360 h 513"/>
                  <a:gd name="T12" fmla="*/ 243 w 819"/>
                  <a:gd name="T13" fmla="*/ 129 h 513"/>
                  <a:gd name="T14" fmla="*/ 249 w 819"/>
                  <a:gd name="T15" fmla="*/ 21 h 513"/>
                  <a:gd name="T16" fmla="*/ 264 w 819"/>
                  <a:gd name="T17" fmla="*/ 255 h 513"/>
                  <a:gd name="T18" fmla="*/ 276 w 819"/>
                  <a:gd name="T19" fmla="*/ 372 h 513"/>
                  <a:gd name="T20" fmla="*/ 312 w 819"/>
                  <a:gd name="T21" fmla="*/ 480 h 513"/>
                  <a:gd name="T22" fmla="*/ 471 w 819"/>
                  <a:gd name="T23" fmla="*/ 501 h 513"/>
                  <a:gd name="T24" fmla="*/ 819 w 819"/>
                  <a:gd name="T25" fmla="*/ 513 h 5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19"/>
                  <a:gd name="T40" fmla="*/ 0 h 513"/>
                  <a:gd name="T41" fmla="*/ 819 w 819"/>
                  <a:gd name="T42" fmla="*/ 513 h 5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19" h="513">
                    <a:moveTo>
                      <a:pt x="0" y="459"/>
                    </a:moveTo>
                    <a:cubicBezTo>
                      <a:pt x="0" y="467"/>
                      <a:pt x="1" y="475"/>
                      <a:pt x="9" y="480"/>
                    </a:cubicBezTo>
                    <a:cubicBezTo>
                      <a:pt x="17" y="485"/>
                      <a:pt x="29" y="488"/>
                      <a:pt x="51" y="489"/>
                    </a:cubicBezTo>
                    <a:cubicBezTo>
                      <a:pt x="73" y="490"/>
                      <a:pt x="120" y="493"/>
                      <a:pt x="144" y="489"/>
                    </a:cubicBezTo>
                    <a:cubicBezTo>
                      <a:pt x="168" y="485"/>
                      <a:pt x="184" y="486"/>
                      <a:pt x="198" y="465"/>
                    </a:cubicBezTo>
                    <a:cubicBezTo>
                      <a:pt x="212" y="444"/>
                      <a:pt x="221" y="416"/>
                      <a:pt x="228" y="360"/>
                    </a:cubicBezTo>
                    <a:cubicBezTo>
                      <a:pt x="235" y="304"/>
                      <a:pt x="240" y="185"/>
                      <a:pt x="243" y="129"/>
                    </a:cubicBezTo>
                    <a:cubicBezTo>
                      <a:pt x="246" y="73"/>
                      <a:pt x="245" y="0"/>
                      <a:pt x="249" y="21"/>
                    </a:cubicBezTo>
                    <a:cubicBezTo>
                      <a:pt x="253" y="42"/>
                      <a:pt x="260" y="197"/>
                      <a:pt x="264" y="255"/>
                    </a:cubicBezTo>
                    <a:cubicBezTo>
                      <a:pt x="268" y="313"/>
                      <a:pt x="268" y="335"/>
                      <a:pt x="276" y="372"/>
                    </a:cubicBezTo>
                    <a:cubicBezTo>
                      <a:pt x="284" y="409"/>
                      <a:pt x="280" y="459"/>
                      <a:pt x="312" y="480"/>
                    </a:cubicBezTo>
                    <a:cubicBezTo>
                      <a:pt x="344" y="501"/>
                      <a:pt x="387" y="496"/>
                      <a:pt x="471" y="501"/>
                    </a:cubicBezTo>
                    <a:cubicBezTo>
                      <a:pt x="555" y="506"/>
                      <a:pt x="687" y="509"/>
                      <a:pt x="819" y="513"/>
                    </a:cubicBezTo>
                  </a:path>
                </a:pathLst>
              </a:custGeom>
              <a:noFill/>
              <a:ln w="28575" cmpd="sng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3753" name="Text Box 9"/>
            <p:cNvSpPr txBox="1">
              <a:spLocks noChangeArrowheads="1"/>
            </p:cNvSpPr>
            <p:nvPr/>
          </p:nvSpPr>
          <p:spPr bwMode="auto">
            <a:xfrm>
              <a:off x="1554" y="2758"/>
              <a:ext cx="2174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2200">
                  <a:solidFill>
                    <a:srgbClr val="0000FF"/>
                  </a:solidFill>
                  <a:sym typeface="Symbol" pitchFamily="18" charset="2"/>
                </a:rPr>
                <a:t>Diffraction angle (2)</a:t>
              </a:r>
              <a:r>
                <a:rPr lang="en-US" sz="2200">
                  <a:solidFill>
                    <a:srgbClr val="0000FF"/>
                  </a:solidFill>
                </a:rPr>
                <a:t>  </a:t>
              </a:r>
              <a:r>
                <a:rPr lang="en-US" sz="2200">
                  <a:solidFill>
                    <a:srgbClr val="0000FF"/>
                  </a:solidFill>
                  <a:cs typeface="Times New Roman" pitchFamily="18" charset="0"/>
                </a:rPr>
                <a:t>→</a:t>
              </a:r>
            </a:p>
          </p:txBody>
        </p:sp>
        <p:sp>
          <p:nvSpPr>
            <p:cNvPr id="73754" name="Text Box 10"/>
            <p:cNvSpPr txBox="1">
              <a:spLocks noChangeArrowheads="1"/>
            </p:cNvSpPr>
            <p:nvPr/>
          </p:nvSpPr>
          <p:spPr bwMode="auto">
            <a:xfrm rot="-5400000">
              <a:off x="131" y="1571"/>
              <a:ext cx="1200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2200">
                  <a:solidFill>
                    <a:srgbClr val="0000FF"/>
                  </a:solidFill>
                  <a:sym typeface="Symbol" pitchFamily="18" charset="2"/>
                </a:rPr>
                <a:t>Intensity</a:t>
              </a:r>
              <a:r>
                <a:rPr lang="en-US" sz="2200">
                  <a:solidFill>
                    <a:srgbClr val="0000FF"/>
                  </a:solidFill>
                </a:rPr>
                <a:t>  </a:t>
              </a:r>
              <a:r>
                <a:rPr lang="en-US" sz="2200">
                  <a:solidFill>
                    <a:srgbClr val="0000FF"/>
                  </a:solidFill>
                  <a:cs typeface="Times New Roman" pitchFamily="18" charset="0"/>
                </a:rPr>
                <a:t>→</a:t>
              </a:r>
            </a:p>
          </p:txBody>
        </p:sp>
        <p:sp>
          <p:nvSpPr>
            <p:cNvPr id="73755" name="Text Box 11"/>
            <p:cNvSpPr txBox="1">
              <a:spLocks noChangeArrowheads="1"/>
            </p:cNvSpPr>
            <p:nvPr/>
          </p:nvSpPr>
          <p:spPr bwMode="auto">
            <a:xfrm>
              <a:off x="2380" y="2658"/>
              <a:ext cx="1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2000">
                  <a:solidFill>
                    <a:srgbClr val="000000"/>
                  </a:solidFill>
                </a:rPr>
                <a:t>90</a:t>
              </a:r>
            </a:p>
          </p:txBody>
        </p:sp>
        <p:sp>
          <p:nvSpPr>
            <p:cNvPr id="73756" name="Text Box 12"/>
            <p:cNvSpPr txBox="1">
              <a:spLocks noChangeArrowheads="1"/>
            </p:cNvSpPr>
            <p:nvPr/>
          </p:nvSpPr>
          <p:spPr bwMode="auto">
            <a:xfrm>
              <a:off x="3943" y="2669"/>
              <a:ext cx="27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2000">
                  <a:solidFill>
                    <a:srgbClr val="000000"/>
                  </a:solidFill>
                </a:rPr>
                <a:t>180</a:t>
              </a:r>
            </a:p>
          </p:txBody>
        </p:sp>
        <p:sp>
          <p:nvSpPr>
            <p:cNvPr id="73757" name="Text Box 13"/>
            <p:cNvSpPr txBox="1">
              <a:spLocks noChangeArrowheads="1"/>
            </p:cNvSpPr>
            <p:nvPr/>
          </p:nvSpPr>
          <p:spPr bwMode="auto">
            <a:xfrm>
              <a:off x="808" y="2657"/>
              <a:ext cx="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73758" name="Text Box 16"/>
            <p:cNvSpPr txBox="1">
              <a:spLocks noChangeArrowheads="1"/>
            </p:cNvSpPr>
            <p:nvPr/>
          </p:nvSpPr>
          <p:spPr bwMode="auto">
            <a:xfrm>
              <a:off x="3142" y="1175"/>
              <a:ext cx="858" cy="347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2400">
                  <a:solidFill>
                    <a:srgbClr val="FFFFFF"/>
                  </a:solidFill>
                </a:rPr>
                <a:t>Crystal</a:t>
              </a:r>
              <a:endParaRPr lang="en-US" sz="2400" baseline="-25000">
                <a:solidFill>
                  <a:srgbClr val="FFFFFF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73731" name="Group 42"/>
          <p:cNvGrpSpPr>
            <a:grpSpLocks/>
          </p:cNvGrpSpPr>
          <p:nvPr/>
        </p:nvGrpSpPr>
        <p:grpSpPr bwMode="auto">
          <a:xfrm>
            <a:off x="53975" y="3810000"/>
            <a:ext cx="4525963" cy="3074988"/>
            <a:chOff x="166" y="2197"/>
            <a:chExt cx="2983" cy="1937"/>
          </a:xfrm>
        </p:grpSpPr>
        <p:grpSp>
          <p:nvGrpSpPr>
            <p:cNvPr id="73743" name="Group 20"/>
            <p:cNvGrpSpPr>
              <a:grpSpLocks/>
            </p:cNvGrpSpPr>
            <p:nvPr/>
          </p:nvGrpSpPr>
          <p:grpSpPr bwMode="auto">
            <a:xfrm>
              <a:off x="199" y="2487"/>
              <a:ext cx="2788" cy="1433"/>
              <a:chOff x="880" y="4065"/>
              <a:chExt cx="4358" cy="2449"/>
            </a:xfrm>
          </p:grpSpPr>
          <p:sp>
            <p:nvSpPr>
              <p:cNvPr id="73750" name="Rectangle 21"/>
              <p:cNvSpPr>
                <a:spLocks noChangeArrowheads="1"/>
              </p:cNvSpPr>
              <p:nvPr/>
            </p:nvSpPr>
            <p:spPr bwMode="auto">
              <a:xfrm>
                <a:off x="884" y="4065"/>
                <a:ext cx="4354" cy="2449"/>
              </a:xfrm>
              <a:prstGeom prst="rect">
                <a:avLst/>
              </a:prstGeom>
              <a:solidFill>
                <a:srgbClr val="FFFFFF">
                  <a:alpha val="69019"/>
                </a:srgb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3751" name="Freeform 22"/>
              <p:cNvSpPr>
                <a:spLocks/>
              </p:cNvSpPr>
              <p:nvPr/>
            </p:nvSpPr>
            <p:spPr bwMode="auto">
              <a:xfrm>
                <a:off x="880" y="4478"/>
                <a:ext cx="4353" cy="1896"/>
              </a:xfrm>
              <a:custGeom>
                <a:avLst/>
                <a:gdLst>
                  <a:gd name="T0" fmla="*/ 0 w 4353"/>
                  <a:gd name="T1" fmla="*/ 1706 h 1896"/>
                  <a:gd name="T2" fmla="*/ 218 w 4353"/>
                  <a:gd name="T3" fmla="*/ 1575 h 1896"/>
                  <a:gd name="T4" fmla="*/ 424 w 4353"/>
                  <a:gd name="T5" fmla="*/ 1255 h 1896"/>
                  <a:gd name="T6" fmla="*/ 582 w 4353"/>
                  <a:gd name="T7" fmla="*/ 706 h 1896"/>
                  <a:gd name="T8" fmla="*/ 739 w 4353"/>
                  <a:gd name="T9" fmla="*/ 157 h 1896"/>
                  <a:gd name="T10" fmla="*/ 859 w 4353"/>
                  <a:gd name="T11" fmla="*/ 16 h 1896"/>
                  <a:gd name="T12" fmla="*/ 995 w 4353"/>
                  <a:gd name="T13" fmla="*/ 59 h 1896"/>
                  <a:gd name="T14" fmla="*/ 1136 w 4353"/>
                  <a:gd name="T15" fmla="*/ 358 h 1896"/>
                  <a:gd name="T16" fmla="*/ 1321 w 4353"/>
                  <a:gd name="T17" fmla="*/ 842 h 1896"/>
                  <a:gd name="T18" fmla="*/ 1565 w 4353"/>
                  <a:gd name="T19" fmla="*/ 1260 h 1896"/>
                  <a:gd name="T20" fmla="*/ 1984 w 4353"/>
                  <a:gd name="T21" fmla="*/ 1494 h 1896"/>
                  <a:gd name="T22" fmla="*/ 2869 w 4353"/>
                  <a:gd name="T23" fmla="*/ 1722 h 1896"/>
                  <a:gd name="T24" fmla="*/ 3875 w 4353"/>
                  <a:gd name="T25" fmla="*/ 1847 h 1896"/>
                  <a:gd name="T26" fmla="*/ 4353 w 4353"/>
                  <a:gd name="T27" fmla="*/ 1896 h 189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353"/>
                  <a:gd name="T43" fmla="*/ 0 h 1896"/>
                  <a:gd name="T44" fmla="*/ 4353 w 4353"/>
                  <a:gd name="T45" fmla="*/ 1896 h 189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353" h="1896">
                    <a:moveTo>
                      <a:pt x="0" y="1706"/>
                    </a:moveTo>
                    <a:cubicBezTo>
                      <a:pt x="74" y="1678"/>
                      <a:pt x="148" y="1650"/>
                      <a:pt x="218" y="1575"/>
                    </a:cubicBezTo>
                    <a:cubicBezTo>
                      <a:pt x="288" y="1500"/>
                      <a:pt x="363" y="1400"/>
                      <a:pt x="424" y="1255"/>
                    </a:cubicBezTo>
                    <a:cubicBezTo>
                      <a:pt x="485" y="1110"/>
                      <a:pt x="530" y="889"/>
                      <a:pt x="582" y="706"/>
                    </a:cubicBezTo>
                    <a:cubicBezTo>
                      <a:pt x="634" y="523"/>
                      <a:pt x="693" y="272"/>
                      <a:pt x="739" y="157"/>
                    </a:cubicBezTo>
                    <a:cubicBezTo>
                      <a:pt x="785" y="42"/>
                      <a:pt x="816" y="32"/>
                      <a:pt x="859" y="16"/>
                    </a:cubicBezTo>
                    <a:cubicBezTo>
                      <a:pt x="902" y="0"/>
                      <a:pt x="949" y="2"/>
                      <a:pt x="995" y="59"/>
                    </a:cubicBezTo>
                    <a:cubicBezTo>
                      <a:pt x="1041" y="116"/>
                      <a:pt x="1082" y="228"/>
                      <a:pt x="1136" y="358"/>
                    </a:cubicBezTo>
                    <a:cubicBezTo>
                      <a:pt x="1190" y="488"/>
                      <a:pt x="1250" y="692"/>
                      <a:pt x="1321" y="842"/>
                    </a:cubicBezTo>
                    <a:cubicBezTo>
                      <a:pt x="1392" y="992"/>
                      <a:pt x="1454" y="1151"/>
                      <a:pt x="1565" y="1260"/>
                    </a:cubicBezTo>
                    <a:cubicBezTo>
                      <a:pt x="1676" y="1369"/>
                      <a:pt x="1767" y="1417"/>
                      <a:pt x="1984" y="1494"/>
                    </a:cubicBezTo>
                    <a:cubicBezTo>
                      <a:pt x="2201" y="1571"/>
                      <a:pt x="2554" y="1663"/>
                      <a:pt x="2869" y="1722"/>
                    </a:cubicBezTo>
                    <a:cubicBezTo>
                      <a:pt x="3184" y="1781"/>
                      <a:pt x="3628" y="1818"/>
                      <a:pt x="3875" y="1847"/>
                    </a:cubicBezTo>
                    <a:cubicBezTo>
                      <a:pt x="4122" y="1876"/>
                      <a:pt x="4237" y="1886"/>
                      <a:pt x="4353" y="1896"/>
                    </a:cubicBezTo>
                  </a:path>
                </a:pathLst>
              </a:custGeom>
              <a:noFill/>
              <a:ln w="28575" cmpd="sng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3744" name="Text Box 23"/>
            <p:cNvSpPr txBox="1">
              <a:spLocks noChangeArrowheads="1"/>
            </p:cNvSpPr>
            <p:nvPr/>
          </p:nvSpPr>
          <p:spPr bwMode="auto">
            <a:xfrm>
              <a:off x="1541" y="3934"/>
              <a:ext cx="1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2000">
                  <a:solidFill>
                    <a:srgbClr val="000000"/>
                  </a:solidFill>
                </a:rPr>
                <a:t>90</a:t>
              </a:r>
            </a:p>
          </p:txBody>
        </p:sp>
        <p:sp>
          <p:nvSpPr>
            <p:cNvPr id="73745" name="Text Box 24"/>
            <p:cNvSpPr txBox="1">
              <a:spLocks noChangeArrowheads="1"/>
            </p:cNvSpPr>
            <p:nvPr/>
          </p:nvSpPr>
          <p:spPr bwMode="auto">
            <a:xfrm>
              <a:off x="2909" y="3942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2000">
                  <a:solidFill>
                    <a:srgbClr val="000000"/>
                  </a:solidFill>
                </a:rPr>
                <a:t>180</a:t>
              </a:r>
            </a:p>
          </p:txBody>
        </p:sp>
        <p:sp>
          <p:nvSpPr>
            <p:cNvPr id="73746" name="Text Box 25"/>
            <p:cNvSpPr txBox="1">
              <a:spLocks noChangeArrowheads="1"/>
            </p:cNvSpPr>
            <p:nvPr/>
          </p:nvSpPr>
          <p:spPr bwMode="auto">
            <a:xfrm>
              <a:off x="166" y="3932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73747" name="Text Box 26"/>
            <p:cNvSpPr txBox="1">
              <a:spLocks noChangeArrowheads="1"/>
            </p:cNvSpPr>
            <p:nvPr/>
          </p:nvSpPr>
          <p:spPr bwMode="auto">
            <a:xfrm>
              <a:off x="587" y="2197"/>
              <a:ext cx="193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2200">
                  <a:solidFill>
                    <a:srgbClr val="0000FF"/>
                  </a:solidFill>
                  <a:sym typeface="Symbol" pitchFamily="18" charset="2"/>
                </a:rPr>
                <a:t>Diffraction angle (2)</a:t>
              </a:r>
              <a:r>
                <a:rPr lang="en-US" sz="2200">
                  <a:solidFill>
                    <a:srgbClr val="0000FF"/>
                  </a:solidFill>
                </a:rPr>
                <a:t>  </a:t>
              </a:r>
              <a:r>
                <a:rPr lang="en-US" sz="2200">
                  <a:solidFill>
                    <a:srgbClr val="0000FF"/>
                  </a:solidFill>
                  <a:cs typeface="Times New Roman" pitchFamily="18" charset="0"/>
                </a:rPr>
                <a:t>→</a:t>
              </a:r>
            </a:p>
          </p:txBody>
        </p:sp>
        <p:sp>
          <p:nvSpPr>
            <p:cNvPr id="73748" name="Text Box 27"/>
            <p:cNvSpPr txBox="1">
              <a:spLocks noChangeArrowheads="1"/>
            </p:cNvSpPr>
            <p:nvPr/>
          </p:nvSpPr>
          <p:spPr bwMode="auto">
            <a:xfrm rot="-5400000">
              <a:off x="-152" y="2848"/>
              <a:ext cx="99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2200">
                  <a:solidFill>
                    <a:srgbClr val="0000FF"/>
                  </a:solidFill>
                  <a:sym typeface="Symbol" pitchFamily="18" charset="2"/>
                </a:rPr>
                <a:t>Intensity</a:t>
              </a:r>
              <a:r>
                <a:rPr lang="en-US" sz="2200">
                  <a:solidFill>
                    <a:srgbClr val="0000FF"/>
                  </a:solidFill>
                </a:rPr>
                <a:t>  </a:t>
              </a:r>
              <a:r>
                <a:rPr lang="en-US" sz="2200">
                  <a:solidFill>
                    <a:srgbClr val="0000FF"/>
                  </a:solidFill>
                  <a:cs typeface="Times New Roman" pitchFamily="18" charset="0"/>
                </a:rPr>
                <a:t>→</a:t>
              </a:r>
            </a:p>
          </p:txBody>
        </p:sp>
        <p:sp>
          <p:nvSpPr>
            <p:cNvPr id="73749" name="Text Box 28"/>
            <p:cNvSpPr txBox="1">
              <a:spLocks noChangeArrowheads="1"/>
            </p:cNvSpPr>
            <p:nvPr/>
          </p:nvSpPr>
          <p:spPr bwMode="auto">
            <a:xfrm>
              <a:off x="934" y="2525"/>
              <a:ext cx="2026" cy="25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2000">
                  <a:solidFill>
                    <a:srgbClr val="FFFFFF"/>
                  </a:solidFill>
                </a:rPr>
                <a:t>Liquid / Amorphous solid</a:t>
              </a:r>
              <a:endParaRPr lang="en-US" sz="2000" baseline="-25000">
                <a:solidFill>
                  <a:srgbClr val="FFFFFF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73732" name="Group 41"/>
          <p:cNvGrpSpPr>
            <a:grpSpLocks/>
          </p:cNvGrpSpPr>
          <p:nvPr/>
        </p:nvGrpSpPr>
        <p:grpSpPr bwMode="auto">
          <a:xfrm>
            <a:off x="4568825" y="2481263"/>
            <a:ext cx="4468813" cy="2647950"/>
            <a:chOff x="1070" y="4625"/>
            <a:chExt cx="3134" cy="1754"/>
          </a:xfrm>
        </p:grpSpPr>
        <p:grpSp>
          <p:nvGrpSpPr>
            <p:cNvPr id="73734" name="Group 31"/>
            <p:cNvGrpSpPr>
              <a:grpSpLocks/>
            </p:cNvGrpSpPr>
            <p:nvPr/>
          </p:nvGrpSpPr>
          <p:grpSpPr bwMode="auto">
            <a:xfrm>
              <a:off x="1102" y="4625"/>
              <a:ext cx="2924" cy="1518"/>
              <a:chOff x="852" y="7024"/>
              <a:chExt cx="4354" cy="2449"/>
            </a:xfrm>
          </p:grpSpPr>
          <p:sp>
            <p:nvSpPr>
              <p:cNvPr id="73741" name="Rectangle 32"/>
              <p:cNvSpPr>
                <a:spLocks noChangeArrowheads="1"/>
              </p:cNvSpPr>
              <p:nvPr/>
            </p:nvSpPr>
            <p:spPr bwMode="auto">
              <a:xfrm>
                <a:off x="852" y="7024"/>
                <a:ext cx="4354" cy="2449"/>
              </a:xfrm>
              <a:prstGeom prst="rect">
                <a:avLst/>
              </a:prstGeom>
              <a:solidFill>
                <a:srgbClr val="FFFFFF">
                  <a:alpha val="69019"/>
                </a:srgb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3742" name="Freeform 33"/>
              <p:cNvSpPr>
                <a:spLocks/>
              </p:cNvSpPr>
              <p:nvPr/>
            </p:nvSpPr>
            <p:spPr bwMode="auto">
              <a:xfrm>
                <a:off x="859" y="7102"/>
                <a:ext cx="4341" cy="2174"/>
              </a:xfrm>
              <a:custGeom>
                <a:avLst/>
                <a:gdLst>
                  <a:gd name="T0" fmla="*/ 0 w 4341"/>
                  <a:gd name="T1" fmla="*/ 0 h 2174"/>
                  <a:gd name="T2" fmla="*/ 152 w 4341"/>
                  <a:gd name="T3" fmla="*/ 38 h 2174"/>
                  <a:gd name="T4" fmla="*/ 326 w 4341"/>
                  <a:gd name="T5" fmla="*/ 196 h 2174"/>
                  <a:gd name="T6" fmla="*/ 657 w 4341"/>
                  <a:gd name="T7" fmla="*/ 717 h 2174"/>
                  <a:gd name="T8" fmla="*/ 1228 w 4341"/>
                  <a:gd name="T9" fmla="*/ 1777 h 2174"/>
                  <a:gd name="T10" fmla="*/ 2548 w 4341"/>
                  <a:gd name="T11" fmla="*/ 2103 h 2174"/>
                  <a:gd name="T12" fmla="*/ 4341 w 4341"/>
                  <a:gd name="T13" fmla="*/ 2174 h 21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41"/>
                  <a:gd name="T22" fmla="*/ 0 h 2174"/>
                  <a:gd name="T23" fmla="*/ 4341 w 4341"/>
                  <a:gd name="T24" fmla="*/ 2174 h 21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41" h="2174">
                    <a:moveTo>
                      <a:pt x="0" y="0"/>
                    </a:moveTo>
                    <a:cubicBezTo>
                      <a:pt x="49" y="2"/>
                      <a:pt x="98" y="5"/>
                      <a:pt x="152" y="38"/>
                    </a:cubicBezTo>
                    <a:cubicBezTo>
                      <a:pt x="206" y="71"/>
                      <a:pt x="242" y="83"/>
                      <a:pt x="326" y="196"/>
                    </a:cubicBezTo>
                    <a:cubicBezTo>
                      <a:pt x="410" y="309"/>
                      <a:pt x="507" y="454"/>
                      <a:pt x="657" y="717"/>
                    </a:cubicBezTo>
                    <a:cubicBezTo>
                      <a:pt x="807" y="980"/>
                      <a:pt x="913" y="1546"/>
                      <a:pt x="1228" y="1777"/>
                    </a:cubicBezTo>
                    <a:cubicBezTo>
                      <a:pt x="1543" y="2008"/>
                      <a:pt x="2029" y="2037"/>
                      <a:pt x="2548" y="2103"/>
                    </a:cubicBezTo>
                    <a:cubicBezTo>
                      <a:pt x="3067" y="2169"/>
                      <a:pt x="3704" y="2171"/>
                      <a:pt x="4341" y="2174"/>
                    </a:cubicBez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3735" name="Text Box 34"/>
            <p:cNvSpPr txBox="1">
              <a:spLocks noChangeArrowheads="1"/>
            </p:cNvSpPr>
            <p:nvPr/>
          </p:nvSpPr>
          <p:spPr bwMode="auto">
            <a:xfrm>
              <a:off x="2514" y="6167"/>
              <a:ext cx="170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2000">
                  <a:solidFill>
                    <a:srgbClr val="000000"/>
                  </a:solidFill>
                </a:rPr>
                <a:t>90</a:t>
              </a:r>
            </a:p>
          </p:txBody>
        </p:sp>
        <p:sp>
          <p:nvSpPr>
            <p:cNvPr id="73736" name="Text Box 35"/>
            <p:cNvSpPr txBox="1">
              <a:spLocks noChangeArrowheads="1"/>
            </p:cNvSpPr>
            <p:nvPr/>
          </p:nvSpPr>
          <p:spPr bwMode="auto">
            <a:xfrm>
              <a:off x="3949" y="6178"/>
              <a:ext cx="255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2000">
                  <a:solidFill>
                    <a:srgbClr val="000000"/>
                  </a:solidFill>
                </a:rPr>
                <a:t>180</a:t>
              </a:r>
            </a:p>
          </p:txBody>
        </p:sp>
        <p:sp>
          <p:nvSpPr>
            <p:cNvPr id="73737" name="Text Box 36"/>
            <p:cNvSpPr txBox="1">
              <a:spLocks noChangeArrowheads="1"/>
            </p:cNvSpPr>
            <p:nvPr/>
          </p:nvSpPr>
          <p:spPr bwMode="auto">
            <a:xfrm>
              <a:off x="1070" y="6166"/>
              <a:ext cx="85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73738" name="Text Box 37"/>
            <p:cNvSpPr txBox="1">
              <a:spLocks noChangeArrowheads="1"/>
            </p:cNvSpPr>
            <p:nvPr/>
          </p:nvSpPr>
          <p:spPr bwMode="auto">
            <a:xfrm>
              <a:off x="2022" y="5414"/>
              <a:ext cx="2054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2200">
                  <a:solidFill>
                    <a:srgbClr val="0000FF"/>
                  </a:solidFill>
                  <a:sym typeface="Symbol" pitchFamily="18" charset="2"/>
                </a:rPr>
                <a:t>Diffraction angle (2)</a:t>
              </a:r>
              <a:r>
                <a:rPr lang="en-US" sz="2200">
                  <a:solidFill>
                    <a:srgbClr val="0000FF"/>
                  </a:solidFill>
                </a:rPr>
                <a:t>  </a:t>
              </a:r>
              <a:r>
                <a:rPr lang="en-US" sz="2200">
                  <a:solidFill>
                    <a:srgbClr val="0000FF"/>
                  </a:solidFill>
                  <a:cs typeface="Times New Roman" pitchFamily="18" charset="0"/>
                </a:rPr>
                <a:t>→</a:t>
              </a:r>
            </a:p>
          </p:txBody>
        </p:sp>
        <p:sp>
          <p:nvSpPr>
            <p:cNvPr id="73739" name="Text Box 38"/>
            <p:cNvSpPr txBox="1">
              <a:spLocks noChangeArrowheads="1"/>
            </p:cNvSpPr>
            <p:nvPr/>
          </p:nvSpPr>
          <p:spPr bwMode="auto">
            <a:xfrm rot="-5400000">
              <a:off x="791" y="5292"/>
              <a:ext cx="1048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2200">
                  <a:solidFill>
                    <a:srgbClr val="0000FF"/>
                  </a:solidFill>
                  <a:sym typeface="Symbol" pitchFamily="18" charset="2"/>
                </a:rPr>
                <a:t>Intensity</a:t>
              </a:r>
              <a:r>
                <a:rPr lang="en-US" sz="2200">
                  <a:solidFill>
                    <a:srgbClr val="0000FF"/>
                  </a:solidFill>
                </a:rPr>
                <a:t>  </a:t>
              </a:r>
              <a:r>
                <a:rPr lang="en-US" sz="2200">
                  <a:solidFill>
                    <a:srgbClr val="0000FF"/>
                  </a:solidFill>
                  <a:cs typeface="Times New Roman" pitchFamily="18" charset="0"/>
                </a:rPr>
                <a:t>→</a:t>
              </a:r>
            </a:p>
          </p:txBody>
        </p:sp>
        <p:sp>
          <p:nvSpPr>
            <p:cNvPr id="73740" name="Text Box 39"/>
            <p:cNvSpPr txBox="1">
              <a:spLocks noChangeArrowheads="1"/>
            </p:cNvSpPr>
            <p:nvPr/>
          </p:nvSpPr>
          <p:spPr bwMode="auto">
            <a:xfrm>
              <a:off x="2515" y="4650"/>
              <a:ext cx="1475" cy="26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2000">
                  <a:solidFill>
                    <a:srgbClr val="FFFFFF"/>
                  </a:solidFill>
                </a:rPr>
                <a:t>Monoatomic gas</a:t>
              </a:r>
              <a:endParaRPr lang="en-US" sz="2000" baseline="-25000">
                <a:solidFill>
                  <a:srgbClr val="FFFFFF"/>
                </a:solidFill>
                <a:cs typeface="Times New Roman" pitchFamily="18" charset="0"/>
              </a:endParaRPr>
            </a:p>
          </p:txBody>
        </p:sp>
      </p:grpSp>
      <p:sp>
        <p:nvSpPr>
          <p:cNvPr id="73733" name="Text Box 45"/>
          <p:cNvSpPr txBox="1">
            <a:spLocks noChangeArrowheads="1"/>
          </p:cNvSpPr>
          <p:nvPr/>
        </p:nvSpPr>
        <p:spPr bwMode="auto">
          <a:xfrm>
            <a:off x="4846638" y="446088"/>
            <a:ext cx="4122737" cy="10160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000">
                <a:solidFill>
                  <a:srgbClr val="009999"/>
                </a:solidFill>
              </a:rPr>
              <a:t>Schematic of difference between </a:t>
            </a:r>
            <a:br>
              <a:rPr lang="en-US" sz="2000">
                <a:solidFill>
                  <a:srgbClr val="009999"/>
                </a:solidFill>
              </a:rPr>
            </a:br>
            <a:r>
              <a:rPr lang="en-US" sz="2000">
                <a:solidFill>
                  <a:srgbClr val="009999"/>
                </a:solidFill>
              </a:rPr>
              <a:t>the diffraction patterns of various phases</a:t>
            </a:r>
          </a:p>
        </p:txBody>
      </p:sp>
    </p:spTree>
    <p:extLst>
      <p:ext uri="{BB962C8B-B14F-4D97-AF65-F5344CB8AC3E}">
        <p14:creationId xmlns:p14="http://schemas.microsoft.com/office/powerpoint/2010/main" val="178250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7543800" cy="58363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Si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305800" cy="5480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371600" y="76200"/>
            <a:ext cx="6477000" cy="584775"/>
          </a:xfrm>
          <a:prstGeom prst="rect">
            <a:avLst/>
          </a:prstGeom>
          <a:solidFill>
            <a:srgbClr val="660033"/>
          </a:solidFill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rgbClr val="FFC000"/>
                </a:solidFill>
                <a:latin typeface="Garamond" pitchFamily="18" charset="0"/>
                <a:cs typeface="+mn-cs"/>
              </a:rPr>
              <a:t>Analyzing Diffraction Patterns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6583363"/>
            <a:ext cx="3886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>
                <a:solidFill>
                  <a:sysClr val="windowText" lastClr="000000"/>
                </a:solidFill>
                <a:latin typeface="+mn-lt"/>
                <a:cs typeface="+mn-cs"/>
                <a:hlinkClick r:id="rId3"/>
              </a:rPr>
              <a:t>http://www.eserc.stonybrook.edu/ProjectJava/Bragg/</a:t>
            </a:r>
            <a:endParaRPr lang="en-US" sz="1200" kern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pic>
        <p:nvPicPr>
          <p:cNvPr id="76805" name="Picture 5" descr="SiC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838200"/>
            <a:ext cx="2446338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791200" y="3200400"/>
            <a:ext cx="27511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>
                <a:solidFill>
                  <a:srgbClr val="0B0506"/>
                </a:solidFill>
                <a:latin typeface="+mn-lt"/>
                <a:cs typeface="+mn-cs"/>
              </a:rPr>
              <a:t>http://www.ecn.purdue.edu/WBG/Introduction</a:t>
            </a:r>
            <a:r>
              <a:rPr lang="en-US" sz="1000" kern="0">
                <a:solidFill>
                  <a:sysClr val="windowText" lastClr="000000"/>
                </a:solidFill>
                <a:latin typeface="+mn-lt"/>
                <a:cs typeface="+mn-cs"/>
              </a:rPr>
              <a:t>/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876800" y="1828800"/>
            <a:ext cx="1231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0B0506"/>
                </a:solidFill>
                <a:latin typeface="+mn-lt"/>
                <a:cs typeface="+mn-cs"/>
              </a:rPr>
              <a:t>d1=1.09</a:t>
            </a:r>
            <a:r>
              <a:rPr lang="en-US" kern="0" dirty="0">
                <a:solidFill>
                  <a:sysClr val="windowText" lastClr="000000"/>
                </a:solidFill>
                <a:latin typeface="+mn-lt"/>
                <a:cs typeface="+mn-cs"/>
              </a:rPr>
              <a:t> </a:t>
            </a:r>
            <a:r>
              <a:rPr lang="en-US" kern="0" dirty="0">
                <a:solidFill>
                  <a:srgbClr val="0B0506"/>
                </a:solidFill>
                <a:latin typeface="+mn-lt"/>
                <a:cs typeface="+mn-cs"/>
              </a:rPr>
              <a:t>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0B0506"/>
                </a:solidFill>
                <a:latin typeface="+mn-lt"/>
                <a:cs typeface="+mn-cs"/>
              </a:rPr>
              <a:t>d2=1.54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561" y="407135"/>
            <a:ext cx="5581439" cy="492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7800" y="5356662"/>
            <a:ext cx="632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/>
              </a:rPr>
              <a:t>XRD patterns for the standard values of JCPDS No.21-1272 and 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TiO</a:t>
            </a:r>
            <a:r>
              <a:rPr lang="en-US" sz="1050" dirty="0" smtClean="0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-Pt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</a:rPr>
              <a:t>nanofibers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obtained by </a:t>
            </a:r>
            <a:r>
              <a:rPr lang="en-US" dirty="0" err="1">
                <a:solidFill>
                  <a:srgbClr val="000000"/>
                </a:solidFill>
                <a:latin typeface="Times New Roman"/>
              </a:rPr>
              <a:t>calcining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</a:rPr>
              <a:t>Pt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Times New Roman"/>
              </a:rPr>
              <a:t>OAc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)</a:t>
            </a:r>
            <a:r>
              <a:rPr lang="en-US" sz="1050" dirty="0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-TiO</a:t>
            </a:r>
            <a:r>
              <a:rPr lang="en-US" sz="1050" dirty="0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-PVP </a:t>
            </a:r>
            <a:r>
              <a:rPr lang="en-US" dirty="0" err="1">
                <a:solidFill>
                  <a:srgbClr val="000000"/>
                </a:solidFill>
                <a:latin typeface="Times New Roman"/>
              </a:rPr>
              <a:t>nanofibers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 in air at 500 °C for 3h.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011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513742"/>
            <a:ext cx="5407072" cy="48202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47884" y="5562600"/>
            <a:ext cx="5867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/>
              </a:rPr>
              <a:t>XRD patterns for the standard values of JCPDS No.04-0802 and </a:t>
            </a:r>
            <a:r>
              <a:rPr lang="en-US" dirty="0" err="1">
                <a:solidFill>
                  <a:srgbClr val="000000"/>
                </a:solidFill>
                <a:latin typeface="Times New Roman"/>
              </a:rPr>
              <a:t>Pt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obtained by </a:t>
            </a:r>
            <a:r>
              <a:rPr lang="en-US" dirty="0" err="1">
                <a:solidFill>
                  <a:srgbClr val="000000"/>
                </a:solidFill>
                <a:latin typeface="Times New Roman"/>
              </a:rPr>
              <a:t>calcining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</a:rPr>
              <a:t>Pt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Times New Roman"/>
              </a:rPr>
              <a:t>OAc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)</a:t>
            </a:r>
            <a:r>
              <a:rPr lang="en-US" sz="1050" dirty="0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-PVP </a:t>
            </a:r>
            <a:r>
              <a:rPr lang="en-US" dirty="0" err="1">
                <a:solidFill>
                  <a:srgbClr val="000000"/>
                </a:solidFill>
                <a:latin typeface="Times New Roman"/>
              </a:rPr>
              <a:t>nanofibers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 in air at 500 °C for 3 h.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351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ChangeArrowheads="1"/>
          </p:cNvSpPr>
          <p:nvPr/>
        </p:nvSpPr>
        <p:spPr bwMode="auto">
          <a:xfrm>
            <a:off x="1828800" y="152400"/>
            <a:ext cx="54864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</a:rPr>
              <a:t>A study of single-layer and restacked </a:t>
            </a:r>
            <a:r>
              <a:rPr lang="en-US" b="1" dirty="0" err="1" smtClean="0">
                <a:latin typeface="Times New Roman" pitchFamily="18" charset="0"/>
              </a:rPr>
              <a:t>MoS</a:t>
            </a:r>
            <a:r>
              <a:rPr lang="en-US" b="1" dirty="0" smtClean="0">
                <a:latin typeface="Times New Roman" pitchFamily="18" charset="0"/>
              </a:rPr>
              <a:t>, by x-ray diffraction </a:t>
            </a:r>
            <a:r>
              <a:rPr lang="en-US" b="1" dirty="0">
                <a:latin typeface="Times New Roman" pitchFamily="18" charset="0"/>
              </a:rPr>
              <a:t>and x-ray </a:t>
            </a:r>
            <a:r>
              <a:rPr lang="en-US" b="1" dirty="0" smtClean="0">
                <a:latin typeface="Times New Roman" pitchFamily="18" charset="0"/>
              </a:rPr>
              <a:t>absorption spectroscopy</a:t>
            </a:r>
            <a:endParaRPr lang="en-US" dirty="0"/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04435"/>
            <a:ext cx="2971800" cy="587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828" name="Rectangle 2"/>
          <p:cNvSpPr>
            <a:spLocks noChangeArrowheads="1"/>
          </p:cNvSpPr>
          <p:nvPr/>
        </p:nvSpPr>
        <p:spPr bwMode="auto">
          <a:xfrm>
            <a:off x="4038600" y="3124200"/>
            <a:ext cx="4572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X-ray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diffraction patterns for: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single layers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in suspension in water (curve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mix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of single-layer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MoS2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MoS2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with a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water bilayer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between the layers (curve B),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with a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water bilayer (curve C), a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mix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 water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bilayer and dry restacked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(curve 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), and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mostly dry restacked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MoS2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(curve E).</a:t>
            </a:r>
          </a:p>
        </p:txBody>
      </p:sp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534150"/>
            <a:ext cx="43053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6438900" cy="5076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Rectangle 1"/>
          <p:cNvSpPr>
            <a:spLocks noChangeArrowheads="1"/>
          </p:cNvSpPr>
          <p:nvPr/>
        </p:nvSpPr>
        <p:spPr bwMode="auto">
          <a:xfrm>
            <a:off x="1066800" y="5880837"/>
            <a:ext cx="7353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Conventional XRD patterns for the 1133 film (top) and the 1124 film (bottom) recorded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with the pulse height analyzer (PHA) set at base = 1.0 and window = 4.5 volts.</a:t>
            </a:r>
          </a:p>
        </p:txBody>
      </p:sp>
      <p:sp>
        <p:nvSpPr>
          <p:cNvPr id="82948" name="Rectangle 2"/>
          <p:cNvSpPr>
            <a:spLocks noChangeArrowheads="1"/>
          </p:cNvSpPr>
          <p:nvPr/>
        </p:nvSpPr>
        <p:spPr bwMode="auto">
          <a:xfrm>
            <a:off x="74494" y="6535422"/>
            <a:ext cx="4572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1400" dirty="0">
                <a:latin typeface="Times New Roman" pitchFamily="18" charset="0"/>
              </a:rPr>
              <a:t>JCPDS International Centre for Diffraction Data 1999</a:t>
            </a:r>
            <a:endParaRPr lang="en-US" sz="1400" dirty="0"/>
          </a:p>
        </p:txBody>
      </p:sp>
      <p:pic>
        <p:nvPicPr>
          <p:cNvPr id="829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76200"/>
            <a:ext cx="6705600" cy="609600"/>
          </a:xfrm>
          <a:prstGeom prst="rect">
            <a:avLst/>
          </a:prstGeom>
          <a:ln w="28575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ChangeArrowheads="1"/>
          </p:cNvSpPr>
          <p:nvPr/>
        </p:nvSpPr>
        <p:spPr bwMode="auto">
          <a:xfrm>
            <a:off x="2209800" y="152400"/>
            <a:ext cx="4572000" cy="707886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Polyaniline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and Mineral Clay-based Conductive Composites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2" y="1066800"/>
            <a:ext cx="4262438" cy="4863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6020" name="Rectangle 2"/>
          <p:cNvSpPr>
            <a:spLocks noChangeArrowheads="1"/>
          </p:cNvSpPr>
          <p:nvPr/>
        </p:nvSpPr>
        <p:spPr bwMode="auto">
          <a:xfrm>
            <a:off x="762000" y="6183868"/>
            <a:ext cx="7620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Times-Roman"/>
              </a:rPr>
              <a:t>XRD patterns of </a:t>
            </a:r>
            <a:r>
              <a:rPr lang="en-US" dirty="0" err="1">
                <a:latin typeface="Times-Roman"/>
              </a:rPr>
              <a:t>PAni</a:t>
            </a:r>
            <a:r>
              <a:rPr lang="en-US" dirty="0">
                <a:latin typeface="Times-Roman"/>
              </a:rPr>
              <a:t> synthesized </a:t>
            </a:r>
            <a:r>
              <a:rPr lang="en-US" dirty="0" smtClean="0">
                <a:latin typeface="Times-Roman"/>
              </a:rPr>
              <a:t>under different processing conditions.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yasaman\Pictures\b ppt\Wedding%20PowerPoint%20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95400" y="2286000"/>
            <a:ext cx="62484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600" b="1" i="1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French Script MT" pitchFamily="66" charset="0"/>
              </a:rPr>
              <a:t>What is X</a:t>
            </a:r>
            <a:r>
              <a:rPr kumimoji="0" lang="en-US" sz="9600" b="1" i="0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French Script MT" pitchFamily="66" charset="0"/>
              </a:rPr>
              <a:t>-</a:t>
            </a:r>
            <a:r>
              <a:rPr kumimoji="0" lang="en-US" sz="9600" b="1" i="1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French Script MT" pitchFamily="66" charset="0"/>
              </a:rPr>
              <a:t>ray</a:t>
            </a:r>
            <a:r>
              <a:rPr kumimoji="0" lang="en-US" sz="9600" b="1" i="0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French Script MT" pitchFamily="66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38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381000"/>
            <a:ext cx="4467225" cy="5041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3" name="Rectangle 1"/>
          <p:cNvSpPr>
            <a:spLocks noChangeArrowheads="1"/>
          </p:cNvSpPr>
          <p:nvPr/>
        </p:nvSpPr>
        <p:spPr bwMode="auto">
          <a:xfrm>
            <a:off x="1828800" y="5562600"/>
            <a:ext cx="5410200" cy="64633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-Roman"/>
              </a:rPr>
              <a:t>XRD patterns of kaolinite and </a:t>
            </a:r>
            <a:r>
              <a:rPr lang="en-US" dirty="0" smtClean="0">
                <a:latin typeface="Times-Roman"/>
              </a:rPr>
              <a:t>composites synthesized </a:t>
            </a:r>
            <a:r>
              <a:rPr lang="en-US" dirty="0">
                <a:latin typeface="Times-Roman"/>
              </a:rPr>
              <a:t>with </a:t>
            </a:r>
            <a:r>
              <a:rPr lang="en-US" dirty="0" smtClean="0">
                <a:latin typeface="Times-Roman"/>
              </a:rPr>
              <a:t>different amounts </a:t>
            </a:r>
            <a:r>
              <a:rPr lang="en-US" dirty="0">
                <a:latin typeface="Times-Roman"/>
              </a:rPr>
              <a:t>of mineral clay.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9512"/>
            <a:ext cx="4114800" cy="4944488"/>
          </a:xfrm>
          <a:prstGeom prst="rect">
            <a:avLst/>
          </a:prstGeom>
          <a:ln w="381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8067" name="Rectangle 1"/>
          <p:cNvSpPr>
            <a:spLocks noChangeArrowheads="1"/>
          </p:cNvSpPr>
          <p:nvPr/>
        </p:nvSpPr>
        <p:spPr bwMode="auto">
          <a:xfrm>
            <a:off x="1676400" y="5449669"/>
            <a:ext cx="5486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-Roman"/>
              </a:rPr>
              <a:t>XRD patterns of </a:t>
            </a:r>
            <a:r>
              <a:rPr lang="en-US" dirty="0" err="1">
                <a:latin typeface="Times-Roman"/>
              </a:rPr>
              <a:t>montmorillonite</a:t>
            </a:r>
            <a:r>
              <a:rPr lang="en-US" dirty="0">
                <a:latin typeface="Times-Roman"/>
              </a:rPr>
              <a:t> </a:t>
            </a:r>
            <a:r>
              <a:rPr lang="en-US" dirty="0" smtClean="0">
                <a:latin typeface="Times-Roman"/>
              </a:rPr>
              <a:t>and composites </a:t>
            </a:r>
            <a:r>
              <a:rPr lang="en-US" dirty="0">
                <a:latin typeface="Times-Roman"/>
              </a:rPr>
              <a:t>synthesized </a:t>
            </a:r>
            <a:r>
              <a:rPr lang="en-US" dirty="0" smtClean="0">
                <a:latin typeface="Times-Roman"/>
              </a:rPr>
              <a:t>with different </a:t>
            </a:r>
            <a:r>
              <a:rPr lang="en-US" dirty="0">
                <a:latin typeface="Times-Roman"/>
              </a:rPr>
              <a:t>amounts of mineral clay.</a:t>
            </a:r>
            <a:endParaRPr lang="en-US" dirty="0"/>
          </a:p>
        </p:txBody>
      </p:sp>
      <p:sp>
        <p:nvSpPr>
          <p:cNvPr id="88068" name="Rectangle 2"/>
          <p:cNvSpPr>
            <a:spLocks noChangeArrowheads="1"/>
          </p:cNvSpPr>
          <p:nvPr/>
        </p:nvSpPr>
        <p:spPr bwMode="auto">
          <a:xfrm>
            <a:off x="332119" y="6414448"/>
            <a:ext cx="41534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latin typeface="Times-Roman"/>
              </a:rPr>
              <a:t>Materials Research, Vol. 10, No. 3, 297-300, 2007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02156"/>
            <a:ext cx="3371850" cy="4436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451" name="Rectangle 1"/>
          <p:cNvSpPr>
            <a:spLocks noChangeArrowheads="1"/>
          </p:cNvSpPr>
          <p:nvPr/>
        </p:nvSpPr>
        <p:spPr bwMode="auto">
          <a:xfrm>
            <a:off x="2362200" y="152400"/>
            <a:ext cx="4572000" cy="954107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Synthesis and Characterization of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ZnO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Nanoparticles and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Nanorods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with Various Morphologies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4452" name="Rectangle 2"/>
          <p:cNvSpPr>
            <a:spLocks noChangeArrowheads="1"/>
          </p:cNvSpPr>
          <p:nvPr/>
        </p:nvSpPr>
        <p:spPr bwMode="auto">
          <a:xfrm>
            <a:off x="928047" y="5638800"/>
            <a:ext cx="691827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Powder X-ray diffraction spectra of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ZnO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nanoparticles with (a) [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LiOH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]/[Zn(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OAc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  <a:r>
              <a:rPr lang="en-US" sz="8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] = 1.4 (b) [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LiOH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]/[Zn(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OAc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  <a:r>
              <a:rPr lang="en-US" sz="8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] = 2.8 (c) [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LiOH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]/[Zn(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OAc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  <a:r>
              <a:rPr lang="en-US" sz="8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] = 3.3.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69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4775"/>
            <a:ext cx="4629150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475" name="Rectangle 1"/>
          <p:cNvSpPr>
            <a:spLocks noChangeArrowheads="1"/>
          </p:cNvSpPr>
          <p:nvPr/>
        </p:nvSpPr>
        <p:spPr bwMode="auto">
          <a:xfrm>
            <a:off x="4572000" y="2384425"/>
            <a:ext cx="4191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Powder X-ray diffraction spectra and TEM images of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ZnO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nanorods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prepared under different conditions: (a) 60 </a:t>
            </a:r>
            <a:r>
              <a:rPr lang="en-US" dirty="0">
                <a:solidFill>
                  <a:srgbClr val="000000"/>
                </a:solidFill>
                <a:latin typeface="MingLiU" pitchFamily="49" charset="-120"/>
              </a:rPr>
              <a:t>℃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for 5 h; (b) 60 </a:t>
            </a:r>
            <a:r>
              <a:rPr lang="en-US" dirty="0">
                <a:solidFill>
                  <a:srgbClr val="000000"/>
                </a:solidFill>
                <a:latin typeface="MingLiU" pitchFamily="49" charset="-120"/>
              </a:rPr>
              <a:t>℃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for 12 h; (c) 60 </a:t>
            </a:r>
            <a:r>
              <a:rPr lang="en-US" dirty="0">
                <a:solidFill>
                  <a:srgbClr val="000000"/>
                </a:solidFill>
                <a:latin typeface="MingLiU" pitchFamily="49" charset="-120"/>
              </a:rPr>
              <a:t>℃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for 24 h; (d) 60 </a:t>
            </a:r>
            <a:r>
              <a:rPr lang="en-US" dirty="0">
                <a:solidFill>
                  <a:srgbClr val="000000"/>
                </a:solidFill>
                <a:latin typeface="MingLiU" pitchFamily="49" charset="-120"/>
              </a:rPr>
              <a:t>℃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for 48 h.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33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86" y="1194165"/>
            <a:ext cx="4807072" cy="3163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379" name="Rectangle 1"/>
          <p:cNvSpPr>
            <a:spLocks noChangeArrowheads="1"/>
          </p:cNvSpPr>
          <p:nvPr/>
        </p:nvSpPr>
        <p:spPr bwMode="auto">
          <a:xfrm>
            <a:off x="2209800" y="152400"/>
            <a:ext cx="5224462" cy="707886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00FF00"/>
                  </a:solidFill>
                </a:ln>
                <a:solidFill>
                  <a:srgbClr val="00B050"/>
                </a:solidFill>
                <a:latin typeface="Optima-Bold"/>
              </a:rPr>
              <a:t>Crystal Orientation Measured by </a:t>
            </a:r>
            <a:r>
              <a:rPr lang="en-US" sz="2000" b="1" dirty="0" smtClean="0">
                <a:ln>
                  <a:solidFill>
                    <a:srgbClr val="00FF00"/>
                  </a:solidFill>
                </a:ln>
                <a:solidFill>
                  <a:srgbClr val="00B050"/>
                </a:solidFill>
                <a:latin typeface="Optima-Bold"/>
              </a:rPr>
              <a:t>XRD and</a:t>
            </a:r>
            <a:r>
              <a:rPr lang="en-US" sz="2000" b="1" dirty="0">
                <a:ln>
                  <a:solidFill>
                    <a:srgbClr val="00FF00"/>
                  </a:solidFill>
                </a:ln>
                <a:solidFill>
                  <a:srgbClr val="00B050"/>
                </a:solidFill>
                <a:latin typeface="Optima-Bold"/>
              </a:rPr>
              <a:t> </a:t>
            </a:r>
            <a:r>
              <a:rPr lang="en-US" sz="2000" b="1" dirty="0" smtClean="0">
                <a:ln>
                  <a:solidFill>
                    <a:srgbClr val="00FF00"/>
                  </a:solidFill>
                </a:ln>
                <a:solidFill>
                  <a:srgbClr val="00B050"/>
                </a:solidFill>
                <a:latin typeface="Optima-Bold"/>
              </a:rPr>
              <a:t>Annotation </a:t>
            </a:r>
            <a:r>
              <a:rPr lang="en-US" sz="2000" b="1" dirty="0">
                <a:ln>
                  <a:solidFill>
                    <a:srgbClr val="00FF00"/>
                  </a:solidFill>
                </a:ln>
                <a:solidFill>
                  <a:srgbClr val="00B050"/>
                </a:solidFill>
                <a:latin typeface="Optima-Bold"/>
              </a:rPr>
              <a:t>of the Butterfly Diagram</a:t>
            </a:r>
            <a:endParaRPr lang="en-US" sz="2000" dirty="0">
              <a:ln>
                <a:solidFill>
                  <a:srgbClr val="00FF0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01380" name="Rectangle 2"/>
          <p:cNvSpPr>
            <a:spLocks noChangeArrowheads="1"/>
          </p:cNvSpPr>
          <p:nvPr/>
        </p:nvSpPr>
        <p:spPr bwMode="auto">
          <a:xfrm>
            <a:off x="4549" y="6474023"/>
            <a:ext cx="69635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i="1" dirty="0">
                <a:latin typeface="Palatino-Italic"/>
              </a:rPr>
              <a:t>Crystal Orientation Measured by XRD,</a:t>
            </a:r>
            <a:r>
              <a:rPr lang="en-US" sz="1400" dirty="0">
                <a:latin typeface="Palatino-Roman"/>
              </a:rPr>
              <a:t> Elsevier Science Inc., 2000. All rights reserved</a:t>
            </a:r>
            <a:endParaRPr lang="en-US" sz="1400" dirty="0"/>
          </a:p>
        </p:txBody>
      </p:sp>
      <p:sp>
        <p:nvSpPr>
          <p:cNvPr id="101381" name="Rectangle 3"/>
          <p:cNvSpPr>
            <a:spLocks noChangeArrowheads="1"/>
          </p:cNvSpPr>
          <p:nvPr/>
        </p:nvSpPr>
        <p:spPr bwMode="auto">
          <a:xfrm>
            <a:off x="5101158" y="1801504"/>
            <a:ext cx="3733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Palatino-Roman"/>
              </a:rPr>
              <a:t>Conventional XRD pattern from </a:t>
            </a:r>
            <a:r>
              <a:rPr lang="en-US" dirty="0" smtClean="0">
                <a:latin typeface="Palatino-Roman"/>
              </a:rPr>
              <a:t>a specimen</a:t>
            </a:r>
            <a:r>
              <a:rPr lang="en-US" dirty="0">
                <a:latin typeface="Palatino-Roman"/>
              </a:rPr>
              <a:t> </a:t>
            </a:r>
            <a:r>
              <a:rPr lang="en-US" dirty="0" smtClean="0">
                <a:latin typeface="Palatino-Roman"/>
              </a:rPr>
              <a:t>of </a:t>
            </a:r>
            <a:r>
              <a:rPr lang="en-US" dirty="0">
                <a:latin typeface="Palatino-Roman"/>
              </a:rPr>
              <a:t>Nd</a:t>
            </a:r>
            <a:r>
              <a:rPr lang="en-US" sz="800" dirty="0">
                <a:latin typeface="Palatino-Roman"/>
              </a:rPr>
              <a:t>2</a:t>
            </a:r>
            <a:r>
              <a:rPr lang="en-US" dirty="0">
                <a:latin typeface="Palatino-Roman"/>
              </a:rPr>
              <a:t>Fe</a:t>
            </a:r>
            <a:r>
              <a:rPr lang="en-US" sz="800" dirty="0">
                <a:latin typeface="Palatino-Roman"/>
              </a:rPr>
              <a:t>14</a:t>
            </a:r>
            <a:r>
              <a:rPr lang="en-US" dirty="0">
                <a:latin typeface="Palatino-Roman"/>
              </a:rPr>
              <a:t>B</a:t>
            </a:r>
            <a:endParaRPr lang="en-US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835" y="4169862"/>
            <a:ext cx="341947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ChangeArrowheads="1"/>
          </p:cNvSpPr>
          <p:nvPr/>
        </p:nvSpPr>
        <p:spPr bwMode="auto">
          <a:xfrm>
            <a:off x="2052419" y="228600"/>
            <a:ext cx="4953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Novel patterning of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nano-bioceramics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template-assisted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electrohydrodynamic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atomization spraying</a:t>
            </a:r>
          </a:p>
        </p:txBody>
      </p:sp>
      <p:sp>
        <p:nvSpPr>
          <p:cNvPr id="81923" name="Rectangle 2"/>
          <p:cNvSpPr>
            <a:spLocks noChangeArrowheads="1"/>
          </p:cNvSpPr>
          <p:nvPr/>
        </p:nvSpPr>
        <p:spPr bwMode="auto">
          <a:xfrm>
            <a:off x="228600" y="6416624"/>
            <a:ext cx="32175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dvP4B5F50"/>
              </a:rPr>
              <a:t>J. R. Soc. Interface </a:t>
            </a:r>
            <a:r>
              <a:rPr lang="en-US" sz="1400" dirty="0">
                <a:solidFill>
                  <a:srgbClr val="000000"/>
                </a:solidFill>
                <a:latin typeface="AdvP43534B"/>
              </a:rPr>
              <a:t>(2008) </a:t>
            </a:r>
            <a:r>
              <a:rPr lang="en-US" sz="1400" dirty="0">
                <a:solidFill>
                  <a:srgbClr val="000000"/>
                </a:solidFill>
                <a:latin typeface="AdvP4818C4"/>
              </a:rPr>
              <a:t>5</a:t>
            </a:r>
            <a:r>
              <a:rPr lang="en-US" sz="1400" dirty="0">
                <a:solidFill>
                  <a:srgbClr val="000000"/>
                </a:solidFill>
                <a:latin typeface="AdvP43534B"/>
              </a:rPr>
              <a:t>, 253–257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819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31" y="1447800"/>
            <a:ext cx="4727538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25" name="Rectangle 3"/>
          <p:cNvSpPr>
            <a:spLocks noChangeArrowheads="1"/>
          </p:cNvSpPr>
          <p:nvPr/>
        </p:nvSpPr>
        <p:spPr bwMode="auto">
          <a:xfrm>
            <a:off x="2052419" y="5486400"/>
            <a:ext cx="50859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dvP43534B"/>
              </a:rPr>
              <a:t>(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a) X-ray diffraction pattern and (b) transmission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electron micrograph of the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synthesized</a:t>
            </a:r>
            <a:r>
              <a:rPr lang="en-US" dirty="0">
                <a:solidFill>
                  <a:srgbClr val="000000"/>
                </a:solidFill>
                <a:latin typeface="AdvP43534B"/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0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algn="ctr">
              <a:defRPr/>
            </a:pPr>
            <a:r>
              <a:rPr lang="en-US" b="1" kern="0" dirty="0" smtClean="0">
                <a:solidFill>
                  <a:srgbClr val="FF0000"/>
                </a:solidFill>
                <a:latin typeface="Garamond"/>
              </a:rPr>
              <a:t>Solving the Structure of DNA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28600" y="1600200"/>
            <a:ext cx="4265613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Clr>
                <a:srgbClr val="3366CC"/>
              </a:buClr>
              <a:defRPr/>
            </a:pPr>
            <a:r>
              <a:rPr lang="en-US" sz="2800" kern="0" dirty="0" smtClean="0"/>
              <a:t>Photo 51 Analysis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defRPr/>
            </a:pPr>
            <a:r>
              <a:rPr lang="en-US" sz="2400" kern="0" dirty="0" smtClean="0">
                <a:cs typeface="+mn-cs"/>
              </a:rPr>
              <a:t>“X” pattern characteristic of helix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defRPr/>
            </a:pPr>
            <a:r>
              <a:rPr lang="en-US" sz="2400" kern="0" dirty="0" smtClean="0">
                <a:cs typeface="+mn-cs"/>
              </a:rPr>
              <a:t>Diamond shapes indicate long, extended molecules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defRPr/>
            </a:pPr>
            <a:r>
              <a:rPr lang="en-US" sz="2400" kern="0" dirty="0" smtClean="0">
                <a:cs typeface="+mn-cs"/>
              </a:rPr>
              <a:t>Smear spacing reveals distance between repeating structures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defRPr/>
            </a:pPr>
            <a:r>
              <a:rPr lang="en-US" sz="2400" kern="0" dirty="0" smtClean="0">
                <a:cs typeface="+mn-cs"/>
              </a:rPr>
              <a:t>Missing smears indicate interference from second helix</a:t>
            </a:r>
          </a:p>
        </p:txBody>
      </p:sp>
      <p:pic>
        <p:nvPicPr>
          <p:cNvPr id="139268" name="Picture 4" descr="Photo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382905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800600" y="5257800"/>
            <a:ext cx="4191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>
                <a:solidFill>
                  <a:sysClr val="windowText" lastClr="000000"/>
                </a:solidFill>
                <a:latin typeface="+mn-lt"/>
                <a:cs typeface="+mn-cs"/>
              </a:rPr>
              <a:t>Photo 51- The x-ray diffraction image that allowed Watson and Crick to solve the structure of DNA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38200" y="6248400"/>
            <a:ext cx="356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>
                <a:solidFill>
                  <a:sysClr val="windowText" lastClr="000000"/>
                </a:solidFill>
                <a:latin typeface="+mn-lt"/>
                <a:cs typeface="+mn-cs"/>
              </a:rPr>
              <a:t>www.pbs.org/wgbh/nova/photo51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1219200"/>
            <a:ext cx="5943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Clr>
                <a:srgbClr val="3366CC"/>
              </a:buClr>
              <a:defRPr/>
            </a:pPr>
            <a:r>
              <a:rPr lang="en-US" sz="2100" kern="0" dirty="0" smtClean="0"/>
              <a:t>Information Gained from Photo 51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defRPr/>
            </a:pPr>
            <a:r>
              <a:rPr lang="en-US" sz="2000" kern="0" dirty="0" smtClean="0">
                <a:cs typeface="+mn-cs"/>
              </a:rPr>
              <a:t>Double Helix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defRPr/>
            </a:pPr>
            <a:r>
              <a:rPr lang="en-US" sz="2000" kern="0" dirty="0" smtClean="0">
                <a:cs typeface="+mn-cs"/>
              </a:rPr>
              <a:t>Radius: 10 angstroms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defRPr/>
            </a:pPr>
            <a:r>
              <a:rPr lang="en-US" sz="2000" kern="0" dirty="0" smtClean="0">
                <a:cs typeface="+mn-cs"/>
              </a:rPr>
              <a:t>Distance between bases: 3.4 angstroms 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defRPr/>
            </a:pPr>
            <a:r>
              <a:rPr lang="en-US" sz="2000" kern="0" dirty="0" smtClean="0">
                <a:cs typeface="+mn-cs"/>
              </a:rPr>
              <a:t>Distance per turn: 34 angstroms</a:t>
            </a:r>
          </a:p>
          <a:p>
            <a:pPr>
              <a:lnSpc>
                <a:spcPct val="90000"/>
              </a:lnSpc>
              <a:buClr>
                <a:srgbClr val="3366CC"/>
              </a:buClr>
              <a:defRPr/>
            </a:pPr>
            <a:r>
              <a:rPr lang="en-US" sz="2100" kern="0" dirty="0" smtClean="0"/>
              <a:t>Combining Data with Other Information 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defRPr/>
            </a:pPr>
            <a:r>
              <a:rPr lang="en-US" sz="1900" kern="0" dirty="0" smtClean="0">
                <a:cs typeface="+mn-cs"/>
              </a:rPr>
              <a:t>DNA made from: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Font typeface="Wingdings" pitchFamily="2" charset="2"/>
              <a:buNone/>
              <a:defRPr/>
            </a:pPr>
            <a:r>
              <a:rPr lang="en-US" sz="1900" kern="0" dirty="0" smtClean="0">
                <a:cs typeface="+mn-cs"/>
              </a:rPr>
              <a:t>		sugar phosphates 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Font typeface="Wingdings" pitchFamily="2" charset="2"/>
              <a:buNone/>
              <a:defRPr/>
            </a:pPr>
            <a:r>
              <a:rPr lang="en-US" sz="1900" kern="0" dirty="0" smtClean="0">
                <a:cs typeface="+mn-cs"/>
              </a:rPr>
              <a:t>	    4 nucleotides (A,C,G,T)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defRPr/>
            </a:pPr>
            <a:r>
              <a:rPr lang="en-US" sz="1900" kern="0" dirty="0" smtClean="0">
                <a:cs typeface="+mn-cs"/>
              </a:rPr>
              <a:t>Chargaff’s Rules</a:t>
            </a:r>
          </a:p>
          <a:p>
            <a:pPr lvl="2">
              <a:lnSpc>
                <a:spcPct val="90000"/>
              </a:lnSpc>
              <a:buClr>
                <a:srgbClr val="3366CC"/>
              </a:buClr>
              <a:defRPr/>
            </a:pPr>
            <a:r>
              <a:rPr lang="en-US" sz="1900" kern="0" dirty="0" smtClean="0">
                <a:cs typeface="+mn-cs"/>
              </a:rPr>
              <a:t>%A=%T</a:t>
            </a:r>
          </a:p>
          <a:p>
            <a:pPr lvl="2">
              <a:lnSpc>
                <a:spcPct val="90000"/>
              </a:lnSpc>
              <a:buClr>
                <a:srgbClr val="3366CC"/>
              </a:buClr>
              <a:defRPr/>
            </a:pPr>
            <a:r>
              <a:rPr lang="en-US" sz="1900" kern="0" dirty="0" smtClean="0">
                <a:cs typeface="+mn-cs"/>
              </a:rPr>
              <a:t>%G=%C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defRPr/>
            </a:pPr>
            <a:r>
              <a:rPr lang="en-US" sz="1900" kern="0" dirty="0" smtClean="0">
                <a:cs typeface="+mn-cs"/>
              </a:rPr>
              <a:t>Molecular Modeling</a:t>
            </a:r>
          </a:p>
        </p:txBody>
      </p:sp>
      <p:pic>
        <p:nvPicPr>
          <p:cNvPr id="144387" name="Picture 3" descr="Fig11p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0"/>
            <a:ext cx="2414588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57200" y="277813"/>
            <a:ext cx="8229600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>
              <a:defRPr/>
            </a:pPr>
            <a:r>
              <a:rPr lang="en-US" sz="3800" b="1" kern="0" dirty="0" smtClean="0">
                <a:solidFill>
                  <a:srgbClr val="0000FF"/>
                </a:solidFill>
                <a:latin typeface="Garamond"/>
              </a:rPr>
              <a:t>Solving the Structure of DNA</a:t>
            </a:r>
          </a:p>
        </p:txBody>
      </p:sp>
      <p:pic>
        <p:nvPicPr>
          <p:cNvPr id="144389" name="Picture 5" descr="http://luminary.stanford.edu/langridge/slideShow/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225" y="3276600"/>
            <a:ext cx="32718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794125" y="6361113"/>
            <a:ext cx="283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>
                <a:solidFill>
                  <a:srgbClr val="FFFFFF"/>
                </a:solidFill>
                <a:latin typeface="+mn-lt"/>
                <a:cs typeface="+mn-cs"/>
              </a:rPr>
              <a:t>Watson and Crick’s model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1" descr="C:\Users\yasaman\Pictures\b ppt\OceanSphe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66FFFF"/>
              </a:clrFrom>
              <a:clrTo>
                <a:srgbClr val="66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1273175"/>
            <a:ext cx="6919913" cy="431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5" descr="Kai Manne Börje Siegbahn *19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19050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600" kern="0" dirty="0" smtClean="0">
                <a:ln>
                  <a:solidFill>
                    <a:srgbClr val="003300"/>
                  </a:solidFill>
                </a:ln>
                <a:solidFill>
                  <a:srgbClr val="000000"/>
                </a:solidFill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Kai </a:t>
            </a:r>
            <a:r>
              <a:rPr lang="en-US" sz="3600" kern="0" dirty="0" err="1" smtClean="0">
                <a:ln>
                  <a:solidFill>
                    <a:srgbClr val="003300"/>
                  </a:solidFill>
                </a:ln>
                <a:solidFill>
                  <a:srgbClr val="000000"/>
                </a:solidFill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Seigbahn</a:t>
            </a:r>
            <a:r>
              <a:rPr lang="en-US" sz="3600" kern="0" dirty="0" smtClean="0">
                <a:ln>
                  <a:solidFill>
                    <a:srgbClr val="003300"/>
                  </a:solidFill>
                </a:ln>
                <a:solidFill>
                  <a:srgbClr val="000000"/>
                </a:solidFill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Development of </a:t>
            </a:r>
            <a:br>
              <a:rPr lang="en-US" sz="3600" kern="0" dirty="0" smtClean="0">
                <a:ln>
                  <a:solidFill>
                    <a:srgbClr val="003300"/>
                  </a:solidFill>
                </a:ln>
                <a:solidFill>
                  <a:srgbClr val="000000"/>
                </a:solidFill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kern="0" dirty="0" smtClean="0">
                <a:ln>
                  <a:solidFill>
                    <a:srgbClr val="003300"/>
                  </a:solidFill>
                </a:ln>
                <a:solidFill>
                  <a:srgbClr val="000000"/>
                </a:solidFill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X-ray Photoelectron Spectroscopy</a:t>
            </a:r>
          </a:p>
        </p:txBody>
      </p:sp>
      <p:pic>
        <p:nvPicPr>
          <p:cNvPr id="14848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384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41324" y="5446713"/>
            <a:ext cx="72548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rgbClr val="000000"/>
                </a:solidFill>
                <a:cs typeface="+mn-cs"/>
              </a:rPr>
              <a:t>Nobel Prize in Physics 1981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rgbClr val="000000"/>
                </a:solidFill>
                <a:cs typeface="+mn-cs"/>
              </a:rPr>
              <a:t>(His father, </a:t>
            </a:r>
            <a:r>
              <a:rPr lang="en-US" kern="0" dirty="0" err="1" smtClean="0">
                <a:solidFill>
                  <a:srgbClr val="000000"/>
                </a:solidFill>
                <a:cs typeface="+mn-cs"/>
              </a:rPr>
              <a:t>Manne</a:t>
            </a:r>
            <a:r>
              <a:rPr lang="en-US" kern="0" dirty="0" smtClean="0">
                <a:solidFill>
                  <a:srgbClr val="000000"/>
                </a:solidFill>
                <a:cs typeface="+mn-cs"/>
              </a:rPr>
              <a:t> Siegbahn, won the Nobel Prize in Physics in 1924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rgbClr val="000000"/>
                </a:solidFill>
                <a:cs typeface="+mn-cs"/>
              </a:rPr>
              <a:t>for the development of X-ray spectroscopy)</a:t>
            </a:r>
          </a:p>
        </p:txBody>
      </p:sp>
      <p:pic>
        <p:nvPicPr>
          <p:cNvPr id="148486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43200"/>
            <a:ext cx="362902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7" name="Text Box 12"/>
          <p:cNvSpPr txBox="1">
            <a:spLocks noChangeArrowheads="1"/>
          </p:cNvSpPr>
          <p:nvPr/>
        </p:nvSpPr>
        <p:spPr bwMode="auto">
          <a:xfrm>
            <a:off x="685800" y="1676400"/>
            <a:ext cx="7575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C. Nordling E. Sokolowski and K. Siegbahn,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Phys. Rev.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1957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105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, 1676.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K:\xrd\EM_spectr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34950"/>
            <a:ext cx="8839200" cy="6321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1"/>
          <p:cNvSpPr>
            <a:spLocks noChangeArrowheads="1"/>
          </p:cNvSpPr>
          <p:nvPr/>
        </p:nvSpPr>
        <p:spPr bwMode="auto">
          <a:xfrm>
            <a:off x="762000" y="1329493"/>
            <a:ext cx="7467600" cy="420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0000FF"/>
                  </a:solidFill>
                </a:ln>
                <a:latin typeface="+mj-lt"/>
              </a:rPr>
              <a:t>X-ray </a:t>
            </a:r>
            <a:r>
              <a:rPr lang="en-US" sz="2400" b="1" dirty="0">
                <a:ln>
                  <a:solidFill>
                    <a:srgbClr val="0000FF"/>
                  </a:solidFill>
                </a:ln>
                <a:latin typeface="+mj-lt"/>
              </a:rPr>
              <a:t>Photoelectron Spectroscopy (XPS</a:t>
            </a:r>
            <a:r>
              <a:rPr lang="en-US" sz="2400" b="1" dirty="0" smtClean="0">
                <a:ln>
                  <a:solidFill>
                    <a:srgbClr val="0000FF"/>
                  </a:solidFill>
                </a:ln>
                <a:latin typeface="+mj-lt"/>
              </a:rPr>
              <a:t>)</a:t>
            </a:r>
          </a:p>
          <a:p>
            <a:pPr algn="ctr"/>
            <a:endParaRPr lang="en-US" sz="2400" b="1" dirty="0">
              <a:ln>
                <a:solidFill>
                  <a:srgbClr val="0000FF"/>
                </a:solidFill>
              </a:ln>
              <a:latin typeface="+mj-lt"/>
            </a:endParaRPr>
          </a:p>
          <a:p>
            <a:pPr algn="ctr"/>
            <a:endParaRPr lang="en-US" sz="2400" b="1" dirty="0">
              <a:ln>
                <a:solidFill>
                  <a:srgbClr val="0000FF"/>
                </a:solidFill>
              </a:ln>
              <a:latin typeface="+mj-lt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X-ray photoelectron spectroscopy (XPS, also called electron spectroscopy for chemical analysis, ESCA) 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X-ray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photoelectron spectroscopy works by irradiating a sample material with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monoenergetic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soft x-rays causing electrons to be ejected</a:t>
            </a:r>
            <a:r>
              <a:rPr lang="en-US" dirty="0"/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Identification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of the elements in the sample can be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made directly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from the kinetic energies of these ejected photoelectrons.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relative concentrations of elements can be determined from the photoelectron intensities.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"/>
          <p:cNvSpPr>
            <a:spLocks noChangeArrowheads="1"/>
          </p:cNvSpPr>
          <p:nvPr/>
        </p:nvSpPr>
        <p:spPr bwMode="auto">
          <a:xfrm>
            <a:off x="1524000" y="881318"/>
            <a:ext cx="6248400" cy="468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400" b="1" dirty="0" smtClean="0">
                <a:ln>
                  <a:solidFill>
                    <a:srgbClr val="00FF00"/>
                  </a:solidFill>
                </a:ln>
                <a:solidFill>
                  <a:srgbClr val="00CC99">
                    <a:lumMod val="50000"/>
                  </a:srgbClr>
                </a:solidFill>
                <a:latin typeface="Times New Roman"/>
                <a:ea typeface="Times New Roman" pitchFamily="18" charset="0"/>
              </a:rPr>
              <a:t>Instrumentation</a:t>
            </a:r>
          </a:p>
          <a:p>
            <a:pPr algn="ctr">
              <a:lnSpc>
                <a:spcPct val="115000"/>
              </a:lnSpc>
            </a:pPr>
            <a:endParaRPr lang="en-US" sz="2400" dirty="0">
              <a:ln>
                <a:solidFill>
                  <a:srgbClr val="00FF00"/>
                </a:solidFill>
              </a:ln>
              <a:solidFill>
                <a:srgbClr val="00CC99">
                  <a:lumMod val="50000"/>
                </a:srgbClr>
              </a:solidFill>
              <a:latin typeface="Times New Roman"/>
              <a:ea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XPS instruments consist of an x-ray source, an energy analyzer for the photoelectrons, and an electron detector. The analysis and detection of photoelectrons requires that the sample be placed in a high-vacuum chamber. Since the photoelectron energy depends on x-ray energy, the excitation source must be monochromatic. The energy of the photoelectrons is analyzed by an electrostatic analyzer, and the photoelectrons are detected by an electron multiplier tube or a multichannel detector such as 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microchannel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 plate.</a:t>
            </a:r>
            <a:endParaRPr lang="en-US" sz="1600" dirty="0">
              <a:solidFill>
                <a:srgbClr val="000000"/>
              </a:solidFill>
              <a:latin typeface="Calibri" pitchFamily="34" charset="0"/>
              <a:ea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47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 bwMode="auto">
          <a:xfrm>
            <a:off x="838200" y="274638"/>
            <a:ext cx="7543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SimSun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SimSun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SimSun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SimSun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SimSun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SimSun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SimSun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>
              <a:defRPr/>
            </a:pPr>
            <a:r>
              <a:rPr lang="en-US" altLang="zh-CN" sz="2800" b="1" kern="0" cap="all" dirty="0" smtClean="0">
                <a:ln w="9000" cmpd="sng">
                  <a:solidFill>
                    <a:srgbClr val="9933FF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Schematic diagram of a XPS system</a:t>
            </a:r>
          </a:p>
        </p:txBody>
      </p:sp>
      <p:pic>
        <p:nvPicPr>
          <p:cNvPr id="150531" name="Picture 5" descr="scat5_3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73212"/>
            <a:ext cx="6626225" cy="497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yasmangula\Pictures\XPS_Krat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82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1"/>
          <p:cNvSpPr>
            <a:spLocks noChangeArrowheads="1"/>
          </p:cNvSpPr>
          <p:nvPr/>
        </p:nvSpPr>
        <p:spPr bwMode="auto">
          <a:xfrm>
            <a:off x="2286000" y="533400"/>
            <a:ext cx="457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CC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Basic </a:t>
            </a:r>
            <a:r>
              <a:rPr lang="en-US" sz="3600" b="1" dirty="0">
                <a:solidFill>
                  <a:srgbClr val="00CC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principles</a:t>
            </a:r>
          </a:p>
        </p:txBody>
      </p:sp>
      <p:sp>
        <p:nvSpPr>
          <p:cNvPr id="154627" name="Rectangle 2"/>
          <p:cNvSpPr>
            <a:spLocks noChangeArrowheads="1"/>
          </p:cNvSpPr>
          <p:nvPr/>
        </p:nvSpPr>
        <p:spPr bwMode="auto">
          <a:xfrm>
            <a:off x="1371600" y="1447800"/>
            <a:ext cx="70866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relationship governing the interaction of a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photon with a core level is:</a:t>
            </a:r>
          </a:p>
          <a:p>
            <a:pPr>
              <a:lnSpc>
                <a:spcPct val="200000"/>
              </a:lnSpc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kin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kinetic energy of ejected photoelectron</a:t>
            </a:r>
          </a:p>
          <a:p>
            <a:pPr>
              <a:lnSpc>
                <a:spcPct val="200000"/>
              </a:lnSpc>
            </a:pP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l-GR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characteristic energy of X-ray photon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binding energy of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the atomic orbital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 which the electron originates.</a:t>
            </a:r>
          </a:p>
          <a:p>
            <a:pPr>
              <a:lnSpc>
                <a:spcPct val="200000"/>
              </a:lnSpc>
            </a:pPr>
            <a:r>
              <a:rPr lang="el-G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spectrometer work function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3" t="82113" r="18104" b="8944"/>
          <a:stretch/>
        </p:blipFill>
        <p:spPr bwMode="auto">
          <a:xfrm>
            <a:off x="3234519" y="2743200"/>
            <a:ext cx="2674961" cy="625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64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66FFFF"/>
              </a:clrFrom>
              <a:clrTo>
                <a:srgbClr val="66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104900"/>
            <a:ext cx="6962775" cy="407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0" name="Picture 3" descr="http://www.chemistry.adelaide.edu.au/external/soc-rel/content/images/xps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601" y="4008437"/>
            <a:ext cx="21431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3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084451"/>
            <a:ext cx="66294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n-lt"/>
                <a:ea typeface="Times New Roman"/>
                <a:cs typeface="Arial"/>
              </a:rPr>
              <a:t>XPS is used to </a:t>
            </a:r>
            <a:r>
              <a:rPr lang="en-US" sz="2800" b="1" dirty="0" smtClean="0">
                <a:solidFill>
                  <a:srgbClr val="C00000"/>
                </a:solidFill>
                <a:latin typeface="+mn-lt"/>
                <a:ea typeface="Times New Roman"/>
                <a:cs typeface="Arial"/>
              </a:rPr>
              <a:t>measure</a:t>
            </a: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 smtClean="0">
              <a:latin typeface="Calibri"/>
              <a:ea typeface="Calibri"/>
              <a:cs typeface="Arial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 smtClean="0">
              <a:latin typeface="Calibri"/>
              <a:ea typeface="Calibri"/>
              <a:cs typeface="Arial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 pitchFamily="2" charset="2"/>
              <a:buChar char="q"/>
              <a:tabLst>
                <a:tab pos="457200" algn="l"/>
              </a:tabLst>
              <a:defRPr/>
            </a:pP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elemental composition of the surface (top 1–10 nm usually)</a:t>
            </a:r>
            <a:endParaRPr lang="en-US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 pitchFamily="2" charset="2"/>
              <a:buChar char="q"/>
              <a:tabLst>
                <a:tab pos="457200" algn="l"/>
              </a:tabLst>
              <a:defRPr/>
            </a:pP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empirical </a:t>
            </a:r>
            <a:r>
              <a:rPr lang="en-US" dirty="0">
                <a:latin typeface="Times New Roman" pitchFamily="18" charset="0"/>
                <a:ea typeface="Times New Roman"/>
                <a:cs typeface="Times New Roman" pitchFamily="18" charset="0"/>
              </a:rPr>
              <a:t>formula of pure materials</a:t>
            </a:r>
            <a:endParaRPr lang="en-US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 pitchFamily="2" charset="2"/>
              <a:buChar char="q"/>
              <a:tabLst>
                <a:tab pos="457200" algn="l"/>
              </a:tabLst>
              <a:defRPr/>
            </a:pPr>
            <a:r>
              <a:rPr lang="en-US" dirty="0">
                <a:latin typeface="Times New Roman" pitchFamily="18" charset="0"/>
                <a:ea typeface="Times New Roman"/>
                <a:cs typeface="Times New Roman" pitchFamily="18" charset="0"/>
              </a:rPr>
              <a:t>elements that contaminate a surface</a:t>
            </a:r>
            <a:endParaRPr lang="en-US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 pitchFamily="2" charset="2"/>
              <a:buChar char="q"/>
              <a:tabLst>
                <a:tab pos="457200" algn="l"/>
              </a:tabLst>
              <a:defRPr/>
            </a:pP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chemical or electronic state of each element in the surface</a:t>
            </a:r>
            <a:endParaRPr lang="en-US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 pitchFamily="2" charset="2"/>
              <a:buChar char="q"/>
              <a:tabLst>
                <a:tab pos="457200" algn="l"/>
              </a:tabLst>
              <a:defRPr/>
            </a:pP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uniformity </a:t>
            </a:r>
            <a:r>
              <a:rPr lang="en-US" dirty="0">
                <a:latin typeface="Times New Roman" pitchFamily="18" charset="0"/>
                <a:ea typeface="Times New Roman"/>
                <a:cs typeface="Times New Roman" pitchFamily="18" charset="0"/>
              </a:rPr>
              <a:t>of elemental composition across the top surface (or line profiling or mapping)</a:t>
            </a:r>
            <a:endParaRPr lang="en-US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 pitchFamily="2" charset="2"/>
              <a:buChar char="q"/>
              <a:tabLst>
                <a:tab pos="457200" algn="l"/>
              </a:tabLst>
              <a:defRPr/>
            </a:pPr>
            <a:r>
              <a:rPr lang="en-US" dirty="0">
                <a:latin typeface="Times New Roman" pitchFamily="18" charset="0"/>
                <a:ea typeface="Times New Roman"/>
                <a:cs typeface="Times New Roman" pitchFamily="18" charset="0"/>
              </a:rPr>
              <a:t>uniformity of elemental composition as a function of ion beam etching (or depth profiling)</a:t>
            </a:r>
            <a:endParaRPr lang="en-US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1"/>
          <p:cNvSpPr>
            <a:spLocks noChangeArrowheads="1"/>
          </p:cNvSpPr>
          <p:nvPr/>
        </p:nvSpPr>
        <p:spPr bwMode="auto">
          <a:xfrm>
            <a:off x="1447800" y="1331315"/>
            <a:ext cx="6400800" cy="426578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0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0800000" scaled="1"/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400" b="1" dirty="0">
                <a:ln>
                  <a:solidFill>
                    <a:srgbClr val="0000FF"/>
                  </a:solidFill>
                </a:ln>
                <a:solidFill>
                  <a:srgbClr val="0066FF"/>
                </a:solidFill>
                <a:ea typeface="Times New Roman" pitchFamily="18" charset="0"/>
                <a:cs typeface="Times New Roman" pitchFamily="18" charset="0"/>
              </a:rPr>
              <a:t>Materials routinely analyzed by XPS</a:t>
            </a:r>
          </a:p>
          <a:p>
            <a:pPr>
              <a:lnSpc>
                <a:spcPct val="115000"/>
              </a:lnSpc>
            </a:pPr>
            <a:endParaRPr lang="en-US" sz="24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dirty="0">
                <a:solidFill>
                  <a:srgbClr val="000000"/>
                </a:solidFill>
                <a:ea typeface="Times New Roman" pitchFamily="18" charset="0"/>
              </a:rPr>
              <a:t>Inorganic compounds, metal alloys, semiconductors, polymers, pure elements, catalysts, glasses, ceramics, paints, papers, inks, </a:t>
            </a:r>
            <a:r>
              <a:rPr lang="en-US" dirty="0" smtClean="0">
                <a:solidFill>
                  <a:srgbClr val="000000"/>
                </a:solidFill>
                <a:ea typeface="Times New Roman" pitchFamily="18" charset="0"/>
              </a:rPr>
              <a:t>biomaterials</a:t>
            </a:r>
            <a:r>
              <a:rPr lang="en-US" dirty="0">
                <a:solidFill>
                  <a:srgbClr val="000000"/>
                </a:solidFill>
                <a:ea typeface="Times New Roman" pitchFamily="18" charset="0"/>
              </a:rPr>
              <a:t>, viscous oils, glues, ion modified materials.</a:t>
            </a:r>
            <a:endParaRPr lang="en-US" dirty="0">
              <a:solidFill>
                <a:srgbClr val="000000"/>
              </a:solidFill>
              <a:ea typeface="Calibri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dirty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ea typeface="Times New Roman" pitchFamily="18" charset="0"/>
              </a:rPr>
              <a:t>Organic chemicals </a:t>
            </a:r>
            <a:r>
              <a:rPr lang="en-US" dirty="0">
                <a:solidFill>
                  <a:srgbClr val="000000"/>
                </a:solidFill>
                <a:ea typeface="Times New Roman" pitchFamily="18" charset="0"/>
              </a:rPr>
              <a:t>are not routinely analyzed by XPS because they are readily degraded by either the energy of the X-rays or the heat from non-monochromatic X-ray sources.</a:t>
            </a:r>
            <a:endParaRPr lang="en-US" dirty="0">
              <a:solidFill>
                <a:srgbClr val="000000"/>
              </a:solidFill>
              <a:ea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43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790575"/>
            <a:ext cx="7172325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itle 1"/>
          <p:cNvSpPr>
            <a:spLocks noGrp="1"/>
          </p:cNvSpPr>
          <p:nvPr>
            <p:ph type="title"/>
          </p:nvPr>
        </p:nvSpPr>
        <p:spPr>
          <a:xfrm>
            <a:off x="1905000" y="2514600"/>
            <a:ext cx="5486400" cy="1143000"/>
          </a:xfr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b="1" dirty="0" smtClean="0"/>
              <a:t>Practical applications</a:t>
            </a:r>
          </a:p>
        </p:txBody>
      </p:sp>
    </p:spTree>
    <p:extLst>
      <p:ext uri="{BB962C8B-B14F-4D97-AF65-F5344CB8AC3E}">
        <p14:creationId xmlns:p14="http://schemas.microsoft.com/office/powerpoint/2010/main" val="161461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K:\xrd\evarm_artificial_x_ra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1524000"/>
            <a:ext cx="72501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7" y="597448"/>
            <a:ext cx="7205663" cy="5574752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30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4070" r="19534" b="5543"/>
          <a:stretch/>
        </p:blipFill>
        <p:spPr bwMode="auto">
          <a:xfrm>
            <a:off x="1499887" y="304800"/>
            <a:ext cx="5967713" cy="6172200"/>
          </a:xfrm>
          <a:prstGeom prst="rect">
            <a:avLst/>
          </a:prstGeom>
          <a:ln w="28575">
            <a:solidFill>
              <a:srgbClr val="FF00FF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16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4" t="6748" r="6367" b="13989"/>
          <a:stretch/>
        </p:blipFill>
        <p:spPr bwMode="auto">
          <a:xfrm>
            <a:off x="895260" y="762000"/>
            <a:ext cx="7337751" cy="5374127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90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9" t="8019" r="5580" b="14497"/>
          <a:stretch/>
        </p:blipFill>
        <p:spPr bwMode="auto">
          <a:xfrm>
            <a:off x="665310" y="670730"/>
            <a:ext cx="7716690" cy="5349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5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742950"/>
            <a:ext cx="6943725" cy="5372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9933FF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56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38" y="609600"/>
            <a:ext cx="8042962" cy="5557157"/>
          </a:xfrm>
          <a:prstGeom prst="rect">
            <a:avLst/>
          </a:prstGeom>
          <a:noFill/>
          <a:ln w="57150">
            <a:solidFill>
              <a:srgbClr val="00FF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58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6934200" cy="5449177"/>
          </a:xfrm>
          <a:prstGeom prst="rect">
            <a:avLst/>
          </a:prstGeom>
          <a:ln w="28575">
            <a:solidFill>
              <a:srgbClr val="FF00FF"/>
            </a:solidFill>
            <a:miter lim="800000"/>
            <a:headEnd/>
            <a:tailEnd/>
          </a:ln>
          <a:effectLst>
            <a:glow rad="101600">
              <a:srgbClr val="FF00FF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40894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  <a:cs typeface="+mn-cs"/>
              </a:rPr>
              <a:t>X-ray photoelectron spectroscopy, x-ray </a:t>
            </a:r>
            <a:r>
              <a:rPr lang="en-US" b="1" dirty="0" smtClean="0">
                <a:latin typeface="+mj-lt"/>
                <a:cs typeface="+mn-cs"/>
              </a:rPr>
              <a:t>absorption spectroscopy</a:t>
            </a:r>
            <a:r>
              <a:rPr lang="en-US" b="1" dirty="0">
                <a:latin typeface="+mj-lt"/>
                <a:cs typeface="+mn-cs"/>
              </a:rPr>
              <a:t>, and </a:t>
            </a:r>
            <a:r>
              <a:rPr lang="en-US" b="1" dirty="0" smtClean="0">
                <a:latin typeface="+mj-lt"/>
                <a:cs typeface="+mn-cs"/>
              </a:rPr>
              <a:t>x-ray diffraction characterization of </a:t>
            </a:r>
            <a:r>
              <a:rPr lang="en-US" b="1" dirty="0" err="1">
                <a:latin typeface="+mj-lt"/>
                <a:cs typeface="+mn-cs"/>
              </a:rPr>
              <a:t>CuO</a:t>
            </a:r>
            <a:r>
              <a:rPr lang="en-US" b="1" dirty="0">
                <a:latin typeface="+mj-lt"/>
                <a:cs typeface="+mn-cs"/>
              </a:rPr>
              <a:t>– TiO2–CeO2 catalyst system</a:t>
            </a:r>
            <a:endParaRPr lang="en-US" dirty="0">
              <a:latin typeface="+mj-lt"/>
              <a:cs typeface="+mn-cs"/>
            </a:endParaRPr>
          </a:p>
        </p:txBody>
      </p:sp>
      <p:sp>
        <p:nvSpPr>
          <p:cNvPr id="205827" name="Rectangle 2"/>
          <p:cNvSpPr>
            <a:spLocks noChangeArrowheads="1"/>
          </p:cNvSpPr>
          <p:nvPr/>
        </p:nvSpPr>
        <p:spPr bwMode="auto">
          <a:xfrm>
            <a:off x="9101" y="6439098"/>
            <a:ext cx="4572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/>
              <a:t>J. Vac. Sci. Technol. A 19</a:t>
            </a:r>
            <a:r>
              <a:rPr lang="en-US" sz="1400" dirty="0">
                <a:latin typeface="Aip1"/>
              </a:rPr>
              <a:t>.</a:t>
            </a:r>
            <a:r>
              <a:rPr lang="en-US" sz="1400" dirty="0"/>
              <a:t>4</a:t>
            </a:r>
            <a:r>
              <a:rPr lang="en-US" sz="1400" dirty="0">
                <a:latin typeface="Aip1"/>
              </a:rPr>
              <a:t>.</a:t>
            </a:r>
            <a:r>
              <a:rPr lang="en-US" sz="1400" dirty="0"/>
              <a:t>, Jul</a:t>
            </a:r>
            <a:r>
              <a:rPr lang="fa-IR" sz="1400" dirty="0">
                <a:latin typeface="BoldSym1"/>
              </a:rPr>
              <a:t>/</a:t>
            </a:r>
            <a:r>
              <a:rPr lang="en-US" sz="1400" dirty="0"/>
              <a:t>Aug 2001</a:t>
            </a:r>
            <a:endParaRPr lang="en-US" sz="1400" dirty="0">
              <a:latin typeface="Times New Roman" pitchFamily="18" charset="0"/>
            </a:endParaRPr>
          </a:p>
        </p:txBody>
      </p:sp>
      <p:pic>
        <p:nvPicPr>
          <p:cNvPr id="20582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"/>
            <a:ext cx="4419600" cy="6594475"/>
          </a:xfrm>
          <a:prstGeom prst="rect">
            <a:avLst/>
          </a:prstGeom>
          <a:ln w="12700">
            <a:solidFill>
              <a:srgbClr val="660033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82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1" y="2667001"/>
            <a:ext cx="4486699" cy="107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"/>
            <a:ext cx="436245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851" name="Rectangle 1"/>
          <p:cNvSpPr>
            <a:spLocks noChangeArrowheads="1"/>
          </p:cNvSpPr>
          <p:nvPr/>
        </p:nvSpPr>
        <p:spPr bwMode="auto">
          <a:xfrm>
            <a:off x="685800" y="6480175"/>
            <a:ext cx="32012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1400" dirty="0"/>
              <a:t>Surface Science </a:t>
            </a:r>
            <a:r>
              <a:rPr lang="fr-FR" sz="1400" dirty="0" err="1"/>
              <a:t>Spectra</a:t>
            </a:r>
            <a:r>
              <a:rPr lang="fr-FR" sz="1400" dirty="0"/>
              <a:t>, Vol. 9, 2002</a:t>
            </a:r>
            <a:endParaRPr lang="en-US" sz="1400" dirty="0">
              <a:latin typeface="Times New Roman" pitchFamily="18" charset="0"/>
            </a:endParaRPr>
          </a:p>
        </p:txBody>
      </p:sp>
      <p:pic>
        <p:nvPicPr>
          <p:cNvPr id="20685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31" y="801022"/>
            <a:ext cx="6635750" cy="5523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853" name="Rectangle 2"/>
          <p:cNvSpPr>
            <a:spLocks noChangeArrowheads="1"/>
          </p:cNvSpPr>
          <p:nvPr/>
        </p:nvSpPr>
        <p:spPr bwMode="auto">
          <a:xfrm>
            <a:off x="7696200" y="3059113"/>
            <a:ext cx="8386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survey</a:t>
            </a:r>
          </a:p>
        </p:txBody>
      </p:sp>
      <p:pic>
        <p:nvPicPr>
          <p:cNvPr id="206854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781" y="3810000"/>
            <a:ext cx="2153219" cy="28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6877050" cy="609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7875" name="Rectangle 1"/>
          <p:cNvSpPr>
            <a:spLocks noChangeArrowheads="1"/>
          </p:cNvSpPr>
          <p:nvPr/>
        </p:nvSpPr>
        <p:spPr bwMode="auto">
          <a:xfrm>
            <a:off x="7620000" y="3227388"/>
            <a:ext cx="8130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As 3d</a:t>
            </a:r>
            <a:endParaRPr lang="en-US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http://www.sprawls.org/ppmi2/XRAYPRO/XRAYPRO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6781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228600"/>
            <a:ext cx="730885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8899" name="Rectangle 1"/>
          <p:cNvSpPr>
            <a:spLocks noChangeArrowheads="1"/>
          </p:cNvSpPr>
          <p:nvPr/>
        </p:nvSpPr>
        <p:spPr bwMode="auto">
          <a:xfrm>
            <a:off x="8029575" y="2874963"/>
            <a:ext cx="6719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FF"/>
                </a:solidFill>
              </a:rPr>
              <a:t>S 2p</a:t>
            </a:r>
            <a:endParaRPr lang="en-US" b="1" dirty="0">
              <a:solidFill>
                <a:srgbClr val="FF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5275"/>
            <a:ext cx="7086600" cy="618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923" name="Rectangle 1"/>
          <p:cNvSpPr>
            <a:spLocks noChangeArrowheads="1"/>
          </p:cNvSpPr>
          <p:nvPr/>
        </p:nvSpPr>
        <p:spPr bwMode="auto">
          <a:xfrm>
            <a:off x="8001000" y="2590800"/>
            <a:ext cx="671979" cy="369332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C 1s</a:t>
            </a:r>
            <a:endParaRPr lang="en-US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92200"/>
            <a:ext cx="6705600" cy="553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947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740" y="143301"/>
            <a:ext cx="2918460" cy="33739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0948" name="Rectangle 1"/>
          <p:cNvSpPr>
            <a:spLocks noChangeArrowheads="1"/>
          </p:cNvSpPr>
          <p:nvPr/>
        </p:nvSpPr>
        <p:spPr bwMode="auto">
          <a:xfrm>
            <a:off x="7696200" y="3005138"/>
            <a:ext cx="8386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0033"/>
                </a:solidFill>
                <a:latin typeface="Times New Roman" pitchFamily="18" charset="0"/>
              </a:rPr>
              <a:t>survey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312025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1971" name="Rectangle 1"/>
          <p:cNvSpPr>
            <a:spLocks noChangeArrowheads="1"/>
          </p:cNvSpPr>
          <p:nvPr/>
        </p:nvSpPr>
        <p:spPr bwMode="auto">
          <a:xfrm>
            <a:off x="7924800" y="2667000"/>
            <a:ext cx="6719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S 2p</a:t>
            </a:r>
            <a:endParaRPr lang="en-US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5737"/>
            <a:ext cx="7361238" cy="651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2995" name="Rectangle 1"/>
          <p:cNvSpPr>
            <a:spLocks noChangeArrowheads="1"/>
          </p:cNvSpPr>
          <p:nvPr/>
        </p:nvSpPr>
        <p:spPr bwMode="auto">
          <a:xfrm>
            <a:off x="8256588" y="3227388"/>
            <a:ext cx="6719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</a:rPr>
              <a:t>C 1s</a:t>
            </a:r>
            <a:endParaRPr lang="en-US" b="1" dirty="0">
              <a:solidFill>
                <a:srgbClr val="00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" y="990600"/>
            <a:ext cx="8570119" cy="4648200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rgbClr val="FFC00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06450"/>
            <a:ext cx="4414838" cy="5899150"/>
          </a:xfrm>
          <a:prstGeom prst="rect">
            <a:avLst/>
          </a:prstGeom>
          <a:ln w="28575">
            <a:solidFill>
              <a:srgbClr val="0066FF"/>
            </a:solidFill>
            <a:miter lim="800000"/>
            <a:headEnd/>
            <a:tailEnd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82570" y="3294062"/>
            <a:ext cx="45720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XPS survey spectra for the surfaces of (a) </a:t>
            </a:r>
            <a:r>
              <a:rPr lang="en-US" dirty="0" err="1">
                <a:latin typeface="+mn-lt"/>
                <a:cs typeface="+mn-cs"/>
              </a:rPr>
              <a:t>undoped</a:t>
            </a:r>
            <a:r>
              <a:rPr lang="en-US" dirty="0">
                <a:latin typeface="+mn-lt"/>
                <a:cs typeface="+mn-cs"/>
              </a:rPr>
              <a:t> and (b) doped TiO</a:t>
            </a:r>
            <a:r>
              <a:rPr lang="en-US" sz="1050" dirty="0">
                <a:latin typeface="+mn-lt"/>
                <a:cs typeface="+mn-cs"/>
              </a:rPr>
              <a:t>2 </a:t>
            </a:r>
            <a:r>
              <a:rPr lang="en-US" dirty="0">
                <a:latin typeface="+mn-lt"/>
                <a:cs typeface="+mn-cs"/>
              </a:rPr>
              <a:t>film on silicon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wafer </a:t>
            </a:r>
            <a:r>
              <a:rPr lang="en-US" sz="1050" dirty="0">
                <a:latin typeface="+mn-lt"/>
                <a:cs typeface="+mn-cs"/>
              </a:rPr>
              <a:t>7</a:t>
            </a:r>
            <a:r>
              <a:rPr lang="en-US" dirty="0">
                <a:latin typeface="+mn-lt"/>
                <a:cs typeface="+mn-cs"/>
              </a:rPr>
              <a:t>.</a:t>
            </a:r>
          </a:p>
        </p:txBody>
      </p:sp>
      <p:sp>
        <p:nvSpPr>
          <p:cNvPr id="221188" name="Rectangle 2"/>
          <p:cNvSpPr>
            <a:spLocks noChangeArrowheads="1"/>
          </p:cNvSpPr>
          <p:nvPr/>
        </p:nvSpPr>
        <p:spPr bwMode="auto">
          <a:xfrm>
            <a:off x="2438400" y="206469"/>
            <a:ext cx="4260850" cy="369888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</a:rPr>
              <a:t>XPS Applications in Thin Films Research</a:t>
            </a: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1"/>
          <p:cNvSpPr>
            <a:spLocks noChangeArrowheads="1"/>
          </p:cNvSpPr>
          <p:nvPr/>
        </p:nvSpPr>
        <p:spPr bwMode="auto">
          <a:xfrm>
            <a:off x="2286000" y="152400"/>
            <a:ext cx="4343400" cy="92333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Palatino-Black"/>
              </a:rPr>
              <a:t>XRD and XPS studies on the ultra-uniform </a:t>
            </a:r>
            <a:r>
              <a:rPr lang="en-US" b="1" dirty="0" smtClean="0">
                <a:latin typeface="Palatino-Black"/>
              </a:rPr>
              <a:t>Raney-Ni catalyst </a:t>
            </a:r>
            <a:r>
              <a:rPr lang="en-US" b="1" dirty="0">
                <a:latin typeface="Palatino-Black"/>
              </a:rPr>
              <a:t>prepared from the melt-quenching alloy</a:t>
            </a:r>
            <a:endParaRPr lang="en-US" dirty="0">
              <a:latin typeface="Times New Roman" pitchFamily="18" charset="0"/>
            </a:endParaRPr>
          </a:p>
        </p:txBody>
      </p:sp>
      <p:pic>
        <p:nvPicPr>
          <p:cNvPr id="23142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923" y="1371600"/>
            <a:ext cx="5976477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1428" name="Rectangle 2"/>
          <p:cNvSpPr>
            <a:spLocks noChangeArrowheads="1"/>
          </p:cNvSpPr>
          <p:nvPr/>
        </p:nvSpPr>
        <p:spPr bwMode="auto">
          <a:xfrm>
            <a:off x="1371600" y="5477470"/>
            <a:ext cx="6629400" cy="923330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HelveticaNeue-Roman"/>
              </a:rPr>
              <a:t>The XRD patterns of parent alloys: (a) Ni–Al </a:t>
            </a:r>
            <a:r>
              <a:rPr lang="en-US" dirty="0" smtClean="0">
                <a:latin typeface="HelveticaNeue-Roman"/>
              </a:rPr>
              <a:t>alloys obtained </a:t>
            </a:r>
            <a:r>
              <a:rPr lang="en-US" dirty="0">
                <a:latin typeface="HelveticaNeue-Roman"/>
              </a:rPr>
              <a:t>by melt-quenching; (b) hydrogen-pretreated </a:t>
            </a:r>
            <a:r>
              <a:rPr lang="en-US" dirty="0" smtClean="0">
                <a:latin typeface="HelveticaNeue-Roman"/>
              </a:rPr>
              <a:t>Ni–Al alloys </a:t>
            </a:r>
            <a:r>
              <a:rPr lang="en-US" dirty="0">
                <a:latin typeface="HelveticaNeue-Roman"/>
              </a:rPr>
              <a:t>obtained by melt-quenching.</a:t>
            </a: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422775" cy="626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800600" y="2438400"/>
            <a:ext cx="4114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+mn-lt"/>
              </a:rPr>
              <a:t>The Ni 3p/Al 2p XPS spectra of: (a) Ni–Al </a:t>
            </a:r>
            <a:r>
              <a:rPr lang="en-US" sz="1600" dirty="0" smtClean="0">
                <a:latin typeface="+mn-lt"/>
              </a:rPr>
              <a:t>alloys obtained </a:t>
            </a:r>
            <a:r>
              <a:rPr lang="en-US" sz="1600" dirty="0">
                <a:latin typeface="+mn-lt"/>
              </a:rPr>
              <a:t>by melt-quenching; (b) sample (a) after </a:t>
            </a:r>
            <a:r>
              <a:rPr lang="en-US" sz="1600" dirty="0" smtClean="0">
                <a:latin typeface="+mn-lt"/>
              </a:rPr>
              <a:t>leaching with </a:t>
            </a:r>
            <a:r>
              <a:rPr lang="en-US" sz="1600" dirty="0" err="1">
                <a:latin typeface="+mn-lt"/>
              </a:rPr>
              <a:t>NaOH</a:t>
            </a:r>
            <a:r>
              <a:rPr lang="en-US" sz="1600" dirty="0">
                <a:latin typeface="+mn-lt"/>
              </a:rPr>
              <a:t>; (c) sample (b) heated up to 200 °C for 10 min in </a:t>
            </a:r>
            <a:r>
              <a:rPr lang="en-US" sz="1600" dirty="0" smtClean="0">
                <a:latin typeface="+mn-lt"/>
              </a:rPr>
              <a:t>a vacuum</a:t>
            </a:r>
            <a:r>
              <a:rPr lang="en-US" sz="1600" dirty="0">
                <a:latin typeface="+mn-lt"/>
              </a:rPr>
              <a:t>; (d) sample (b) heated up to 600 °C for 10min in a</a:t>
            </a:r>
          </a:p>
          <a:p>
            <a:pPr algn="just"/>
            <a:r>
              <a:rPr lang="en-US" sz="1600" dirty="0">
                <a:latin typeface="+mn-lt"/>
              </a:rPr>
              <a:t>vacuum.</a:t>
            </a:r>
          </a:p>
        </p:txBody>
      </p:sp>
    </p:spTree>
    <p:extLst>
      <p:ext uri="{BB962C8B-B14F-4D97-AF65-F5344CB8AC3E}">
        <p14:creationId xmlns:p14="http://schemas.microsoft.com/office/powerpoint/2010/main" val="416730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1"/>
          <p:cNvSpPr>
            <a:spLocks noChangeArrowheads="1"/>
          </p:cNvSpPr>
          <p:nvPr/>
        </p:nvSpPr>
        <p:spPr bwMode="auto">
          <a:xfrm>
            <a:off x="2286000" y="457200"/>
            <a:ext cx="4572000" cy="1200150"/>
          </a:xfrm>
          <a:prstGeom prst="rect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</a:rPr>
              <a:t>XRD and XPS Study of Cu</a:t>
            </a:r>
            <a:r>
              <a:rPr lang="en-US" dirty="0">
                <a:latin typeface="ChemBats2"/>
              </a:rPr>
              <a:t>-</a:t>
            </a:r>
            <a:r>
              <a:rPr lang="en-US" b="1" dirty="0">
                <a:latin typeface="Times New Roman" pitchFamily="18" charset="0"/>
              </a:rPr>
              <a:t>Ni Interactions on Reduced</a:t>
            </a:r>
          </a:p>
          <a:p>
            <a:pPr algn="ctr"/>
            <a:r>
              <a:rPr lang="en-US" b="1" dirty="0">
                <a:latin typeface="Times New Roman" pitchFamily="18" charset="0"/>
              </a:rPr>
              <a:t>Copper</a:t>
            </a:r>
            <a:r>
              <a:rPr lang="en-US" dirty="0">
                <a:latin typeface="ChemBats2"/>
              </a:rPr>
              <a:t>-</a:t>
            </a:r>
            <a:r>
              <a:rPr lang="en-US" b="1" dirty="0">
                <a:latin typeface="Times New Roman" pitchFamily="18" charset="0"/>
              </a:rPr>
              <a:t>Nickel</a:t>
            </a:r>
            <a:r>
              <a:rPr lang="en-US" dirty="0">
                <a:latin typeface="ChemBats2"/>
              </a:rPr>
              <a:t>-</a:t>
            </a:r>
            <a:r>
              <a:rPr lang="en-US" b="1" dirty="0">
                <a:latin typeface="Times New Roman" pitchFamily="18" charset="0"/>
              </a:rPr>
              <a:t>Aluminum Oxide Solid Solution Catalysts</a:t>
            </a:r>
            <a:endParaRPr lang="en-US" dirty="0">
              <a:latin typeface="Times New Roman" pitchFamily="18" charset="0"/>
            </a:endParaRPr>
          </a:p>
        </p:txBody>
      </p:sp>
      <p:pic>
        <p:nvPicPr>
          <p:cNvPr id="23552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900" y="1899753"/>
            <a:ext cx="4497100" cy="3852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24" name="Rectangle 2"/>
          <p:cNvSpPr>
            <a:spLocks noChangeArrowheads="1"/>
          </p:cNvSpPr>
          <p:nvPr/>
        </p:nvSpPr>
        <p:spPr bwMode="auto">
          <a:xfrm>
            <a:off x="609600" y="5943600"/>
            <a:ext cx="7696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XRD patterns of sample B1.8 reduced at (a) 270 </a:t>
            </a:r>
            <a:r>
              <a:rPr lang="en-US" dirty="0">
                <a:latin typeface="Symbol" pitchFamily="18" charset="2"/>
              </a:rPr>
              <a:t>°</a:t>
            </a:r>
            <a:r>
              <a:rPr lang="en-US" dirty="0">
                <a:latin typeface="Times New Roman" pitchFamily="18" charset="0"/>
              </a:rPr>
              <a:t>C, (b) </a:t>
            </a:r>
            <a:r>
              <a:rPr lang="en-US" dirty="0" smtClean="0">
                <a:latin typeface="Times New Roman" pitchFamily="18" charset="0"/>
              </a:rPr>
              <a:t>450 </a:t>
            </a:r>
            <a:r>
              <a:rPr lang="en-US" dirty="0" smtClean="0">
                <a:latin typeface="Symbol" pitchFamily="18" charset="2"/>
              </a:rPr>
              <a:t>°</a:t>
            </a:r>
            <a:r>
              <a:rPr lang="en-US" dirty="0" smtClean="0">
                <a:latin typeface="Times New Roman" pitchFamily="18" charset="0"/>
              </a:rPr>
              <a:t>C</a:t>
            </a:r>
            <a:r>
              <a:rPr lang="en-US" dirty="0">
                <a:latin typeface="Times New Roman" pitchFamily="18" charset="0"/>
              </a:rPr>
              <a:t>, and (c) 700 </a:t>
            </a:r>
            <a:r>
              <a:rPr lang="en-US" dirty="0">
                <a:latin typeface="Symbol" pitchFamily="18" charset="2"/>
              </a:rPr>
              <a:t>°</a:t>
            </a:r>
            <a:r>
              <a:rPr lang="en-US" dirty="0">
                <a:latin typeface="Times New Roman" pitchFamily="18" charset="0"/>
              </a:rPr>
              <a:t>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E:\XLAM\X-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04263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806" y="674736"/>
            <a:ext cx="5257800" cy="4421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9619" name="Rectangle 1"/>
          <p:cNvSpPr>
            <a:spLocks noChangeArrowheads="1"/>
          </p:cNvSpPr>
          <p:nvPr/>
        </p:nvSpPr>
        <p:spPr bwMode="auto">
          <a:xfrm>
            <a:off x="2951162" y="5573712"/>
            <a:ext cx="3830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As-received bulk Ni 2p</a:t>
            </a:r>
            <a:r>
              <a:rPr lang="en-US" sz="800">
                <a:latin typeface="Times New Roman" pitchFamily="18" charset="0"/>
              </a:rPr>
              <a:t>3/2 </a:t>
            </a:r>
            <a:r>
              <a:rPr lang="en-US">
                <a:latin typeface="Times New Roman" pitchFamily="18" charset="0"/>
              </a:rPr>
              <a:t>XPS spectrum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440" y="580967"/>
            <a:ext cx="5026959" cy="4143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0643" name="Rectangle 1"/>
          <p:cNvSpPr>
            <a:spLocks noChangeArrowheads="1"/>
          </p:cNvSpPr>
          <p:nvPr/>
        </p:nvSpPr>
        <p:spPr bwMode="auto">
          <a:xfrm>
            <a:off x="2286000" y="5029200"/>
            <a:ext cx="457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</a:rPr>
              <a:t>Ni 2p</a:t>
            </a:r>
            <a:r>
              <a:rPr lang="en-US" sz="800" dirty="0">
                <a:latin typeface="Times New Roman" pitchFamily="18" charset="0"/>
              </a:rPr>
              <a:t>3/2 </a:t>
            </a:r>
            <a:r>
              <a:rPr lang="en-US" dirty="0">
                <a:latin typeface="Times New Roman" pitchFamily="18" charset="0"/>
              </a:rPr>
              <a:t>XPS spectra of samples B1.8, B3.5, </a:t>
            </a:r>
            <a:r>
              <a:rPr lang="en-US" dirty="0" smtClean="0">
                <a:latin typeface="Times New Roman" pitchFamily="18" charset="0"/>
              </a:rPr>
              <a:t>and B11 reduced at </a:t>
            </a:r>
            <a:r>
              <a:rPr lang="en-US" dirty="0">
                <a:latin typeface="Times New Roman" pitchFamily="18" charset="0"/>
              </a:rPr>
              <a:t>270 </a:t>
            </a:r>
            <a:r>
              <a:rPr lang="en-US" dirty="0">
                <a:latin typeface="Symbol" pitchFamily="18" charset="2"/>
              </a:rPr>
              <a:t>°</a:t>
            </a:r>
            <a:r>
              <a:rPr lang="en-US" dirty="0">
                <a:latin typeface="Times New Roman" pitchFamily="18" charset="0"/>
              </a:rPr>
              <a:t>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81DD4-6D17-4D73-B1C6-48DC52893F4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905001" y="1336119"/>
            <a:ext cx="213359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13000" dirty="0" smtClean="0">
                <a:latin typeface="Star"/>
                <a:cs typeface="IranNastaliq" pitchFamily="18" charset="0"/>
              </a:rPr>
              <a:t>با تشکر</a:t>
            </a:r>
            <a:endParaRPr lang="en-US" sz="13000" dirty="0">
              <a:latin typeface="Star"/>
              <a:cs typeface="IranNastaliq" pitchFamily="18" charset="0"/>
            </a:endParaRPr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43CB6-C132-4D62-9261-E647702510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871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C:\Users\yasaman\Pictures\b ppt\Ab_blue_matri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2438400"/>
            <a:ext cx="5486400" cy="830997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pPr marL="457200" indent="-457200" algn="ctr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4800" b="1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X-ray </a:t>
            </a:r>
            <a:r>
              <a:rPr lang="en-US" sz="4800" b="1" kern="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diffraction</a:t>
            </a:r>
            <a:endParaRPr lang="fa-IR" sz="4800" b="1" kern="0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32104" y="3581400"/>
            <a:ext cx="22797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>
              <a:spcBef>
                <a:spcPct val="20000"/>
              </a:spcBef>
              <a:defRPr/>
            </a:pPr>
            <a:r>
              <a:rPr lang="en-US" sz="6000" b="1" kern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6000" b="1" i="1" u="sng" kern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XRD</a:t>
            </a:r>
            <a:r>
              <a:rPr lang="en-US" sz="6000" b="1" kern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fa-IR" sz="6000" b="1" kern="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48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602673"/>
            <a:ext cx="6972300" cy="53707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Bragg’s Law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l-GR" sz="2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=2dsin</a:t>
            </a:r>
            <a:r>
              <a:rPr lang="el-GR" sz="2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endParaRPr lang="en-US" sz="2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English physicists Sir W.H. Bragg and his son Sir W.L. Bragg developed a relationship in 1913 to explain why the cleavage faces of crystals appear to reflect X-ray beams at certain angles of incidence (theta, q). The variable </a:t>
            </a:r>
            <a:r>
              <a:rPr lang="en-US" sz="17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 is the distance between atomic </a:t>
            </a:r>
            <a:r>
              <a:rPr lang="en-US" sz="1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layers in a crystal, and the variable lambda l is the </a:t>
            </a:r>
            <a:r>
              <a:rPr lang="en-US" sz="1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wavelength of </a:t>
            </a:r>
            <a:r>
              <a:rPr lang="en-US" sz="1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incident X-ray beam; n is an integer. This observation is an example of X-ray </a:t>
            </a:r>
            <a:r>
              <a:rPr lang="en-US" sz="1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wave interference </a:t>
            </a:r>
            <a:r>
              <a:rPr lang="en-US" sz="1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7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Roentgenstrahlinterferenzen</a:t>
            </a:r>
            <a:r>
              <a:rPr lang="en-US" sz="1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 commonly known as X-ray diffraction (XRD), and was direct evidence for the periodic atomic structure of crystals postulated for several centuries. Although Bragg's law was used to explain the interference pattern of X-rays scattered by crystals, diffraction has been developed to study the structure of all states of matter with any beam, e.g., ions, electrons, neutrons, and protons, with a wavelength similar to the distance between the atomic or molecular structures of interest.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609600"/>
            <a:ext cx="16002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2856</TotalTime>
  <Words>1715</Words>
  <Application>Microsoft Office PowerPoint</Application>
  <PresentationFormat>On-screen Show (4:3)</PresentationFormat>
  <Paragraphs>226</Paragraphs>
  <Slides>72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6" baseType="lpstr">
      <vt:lpstr>Default Design</vt:lpstr>
      <vt:lpstr>1_Default Design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Practical applications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yasaman</dc:creator>
  <cp:lastModifiedBy>MRT www.Win2Farsi.com</cp:lastModifiedBy>
  <cp:revision>298</cp:revision>
  <dcterms:created xsi:type="dcterms:W3CDTF">2011-02-03T17:41:05Z</dcterms:created>
  <dcterms:modified xsi:type="dcterms:W3CDTF">2018-06-29T18:47:28Z</dcterms:modified>
</cp:coreProperties>
</file>