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66FFFF"/>
    <a:srgbClr val="FF00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42" autoAdjust="0"/>
    <p:restoredTop sz="90929"/>
  </p:normalViewPr>
  <p:slideViewPr>
    <p:cSldViewPr>
      <p:cViewPr varScale="1">
        <p:scale>
          <a:sx n="66" d="100"/>
          <a:sy n="66" d="100"/>
        </p:scale>
        <p:origin x="-2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96AF4-844D-4DA8-8AD0-D89D251FA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D4DA-F28C-4493-B7F1-02B186474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3E3E0-DA2B-4467-A9FF-FFCF7C42D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BEBD00-C1B5-471F-9DB9-2F25808330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EB73BE-9592-4643-BDB2-3B290910DC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EB0C-3E2A-4EEA-895E-6D0D69B17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97D3-9BE5-45AE-B9A5-DB36B0320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4C6C-F58E-463E-B7A7-1064F7FAE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7EFC-D8ED-45FF-833C-56118F91D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CB9C-13A1-4636-A108-74696AC6E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775A-F2B5-4BEE-9CAD-686B2D4A9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5334-5DD5-41E9-8ECD-FF452207F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3E76C7-2845-4B14-9084-1651ACA222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B500C1-542B-44FC-9A62-CF8D3F8F7E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2209800"/>
          </a:xfrm>
        </p:spPr>
        <p:txBody>
          <a:bodyPr/>
          <a:lstStyle/>
          <a:p>
            <a:pPr algn="ctr" rtl="1"/>
            <a:r>
              <a:rPr lang="fa-IR" sz="9600" b="1" dirty="0" smtClean="0">
                <a:latin typeface="Andy" pitchFamily="66" charset="0"/>
              </a:rPr>
              <a:t>قانون بویل</a:t>
            </a:r>
            <a:endParaRPr lang="en-US" sz="9600" b="1" dirty="0">
              <a:latin typeface="And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 vert="horz" lIns="0" tIns="45720" rIns="0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rtl="1"/>
            <a:r>
              <a:rPr lang="fa-IR" sz="4800" b="1" dirty="0" smtClean="0">
                <a:latin typeface="Arial" charset="0"/>
                <a:cs typeface="2  Kamran" pitchFamily="2" charset="-78"/>
              </a:rPr>
              <a:t>نمودار دیگر بدست آمده از داده ها</a:t>
            </a:r>
            <a:endParaRPr lang="en-US" sz="4800" b="1" dirty="0" smtClean="0">
              <a:latin typeface="Arial" charset="0"/>
              <a:cs typeface="2  Kamran" pitchFamily="2" charset="-7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2285992"/>
            <a:ext cx="7772400" cy="2633666"/>
          </a:xfrm>
        </p:spPr>
        <p:txBody>
          <a:bodyPr vert="horz">
            <a:normAutofit/>
          </a:bodyPr>
          <a:lstStyle/>
          <a:p>
            <a:pPr algn="r" rtl="1"/>
            <a:r>
              <a:rPr lang="fa-IR" sz="2800" dirty="0" smtClean="0">
                <a:latin typeface="Arial" charset="0"/>
                <a:cs typeface="2  Koodak" pitchFamily="2" charset="-78"/>
              </a:rPr>
              <a:t>منحنی رسم شده به سختی قابل شناسایی است. بنابراین حجم را بر اساس معکوس فشار(</a:t>
            </a:r>
            <a:r>
              <a:rPr lang="en-US" sz="2800" dirty="0" smtClean="0">
                <a:latin typeface="Arial" charset="0"/>
                <a:cs typeface="2  Koodak" pitchFamily="2" charset="-78"/>
              </a:rPr>
              <a:t>p</a:t>
            </a:r>
            <a:r>
              <a:rPr lang="fa-IR" sz="2800" dirty="0" smtClean="0">
                <a:latin typeface="Arial" charset="0"/>
                <a:cs typeface="2  Koodak" pitchFamily="2" charset="-78"/>
              </a:rPr>
              <a:t>/1) رسم می کنیم.</a:t>
            </a:r>
            <a:endParaRPr lang="en-GB" sz="2800" dirty="0" smtClean="0">
              <a:latin typeface="Arial" charset="0"/>
              <a:cs typeface="2  Koodak" pitchFamily="2" charset="-78"/>
            </a:endParaRPr>
          </a:p>
          <a:p>
            <a:pPr algn="r" rtl="1"/>
            <a:r>
              <a:rPr lang="fa-IR" sz="2800" dirty="0" smtClean="0">
                <a:latin typeface="Arial" charset="0"/>
                <a:cs typeface="2  Koodak" pitchFamily="2" charset="-78"/>
              </a:rPr>
              <a:t>این دفعه، منحنی به صورت خط راست در می آید.</a:t>
            </a:r>
            <a:endParaRPr lang="en-GB" sz="2800" dirty="0" smtClean="0">
              <a:latin typeface="Arial" charset="0"/>
              <a:cs typeface="2  Koodak" pitchFamily="2" charset="-78"/>
            </a:endParaRPr>
          </a:p>
          <a:p>
            <a:pPr algn="r" rtl="1"/>
            <a:r>
              <a:rPr lang="fa-IR" sz="2800" dirty="0" smtClean="0">
                <a:latin typeface="Arial" charset="0"/>
                <a:cs typeface="2  Koodak" pitchFamily="2" charset="-78"/>
              </a:rPr>
              <a:t>بدین معنی است که حجم با عکس فشار رابطه مستقیم دارد.</a:t>
            </a:r>
            <a:endParaRPr lang="en-GB" sz="2800" dirty="0" smtClean="0">
              <a:latin typeface="Arial" charset="0"/>
              <a:cs typeface="2  Koodak" pitchFamily="2" charset="-78"/>
            </a:endParaRPr>
          </a:p>
          <a:p>
            <a:pPr algn="r" rtl="1"/>
            <a:r>
              <a:rPr lang="fa-IR" sz="2800" dirty="0" smtClean="0">
                <a:latin typeface="Arial" charset="0"/>
                <a:cs typeface="2  Koodak" pitchFamily="2" charset="-78"/>
              </a:rPr>
              <a:t>حجم رابطه عکس با فشار دارد.</a:t>
            </a:r>
            <a:endParaRPr lang="en-US" sz="2800" dirty="0" smtClean="0">
              <a:latin typeface="Arial" charset="0"/>
              <a:cs typeface="2 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rtl="1"/>
            <a:r>
              <a:rPr lang="fa-IR" sz="4300" b="1" dirty="0" smtClean="0">
                <a:latin typeface="Arial" charset="0"/>
                <a:cs typeface="2  Kamran" pitchFamily="2" charset="-78"/>
              </a:rPr>
              <a:t>به قانون بویل دوباره برمی گردیم:</a:t>
            </a:r>
            <a:endParaRPr lang="en-US" sz="4300" b="1" dirty="0" smtClean="0">
              <a:latin typeface="Arial" charset="0"/>
              <a:cs typeface="2  Kamran" pitchFamily="2" charset="-7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142976" y="2571744"/>
            <a:ext cx="7415210" cy="257176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algn="r" rtl="1">
              <a:buNone/>
            </a:pPr>
            <a:r>
              <a:rPr lang="fa-IR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2  Koodak" pitchFamily="2" charset="-78"/>
              </a:rPr>
              <a:t>قانون بویل</a:t>
            </a:r>
          </a:p>
          <a:p>
            <a:pPr algn="r" rtl="1">
              <a:buNone/>
            </a:pPr>
            <a:endParaRPr lang="fa-IR" sz="40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2  Koodak" pitchFamily="2" charset="-78"/>
            </a:endParaRPr>
          </a:p>
          <a:p>
            <a:pPr algn="ctr" rtl="1">
              <a:buNone/>
            </a:pPr>
            <a:r>
              <a:rPr lang="fa-IR" sz="2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2  Koodak" pitchFamily="2" charset="-78"/>
              </a:rPr>
              <a:t>برای جرمی ثابت از گاز با دمای ثابت، حجم گاز رابطه عکس با فشار دارد.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rtl="1"/>
            <a:r>
              <a:rPr lang="fa-IR" sz="5400" b="1" dirty="0" smtClean="0">
                <a:latin typeface="Arial" charset="0"/>
                <a:cs typeface="2  Kamran" pitchFamily="2" charset="-78"/>
              </a:rPr>
              <a:t>مسئله</a:t>
            </a:r>
            <a:endParaRPr lang="en-US" sz="5400" b="1" dirty="0" smtClean="0">
              <a:latin typeface="Arial" charset="0"/>
              <a:cs typeface="2  Kamran" pitchFamily="2" charset="-7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8662" y="1643050"/>
            <a:ext cx="7243786" cy="2143140"/>
          </a:xfrm>
        </p:spPr>
        <p:txBody>
          <a:bodyPr vert="horz">
            <a:noAutofit/>
          </a:bodyPr>
          <a:lstStyle/>
          <a:p>
            <a:pPr algn="justLow" rtl="1">
              <a:lnSpc>
                <a:spcPct val="90000"/>
              </a:lnSpc>
              <a:buNone/>
            </a:pPr>
            <a:r>
              <a:rPr lang="fa-IR" sz="2800" dirty="0" smtClean="0">
                <a:latin typeface="Arial" charset="0"/>
                <a:cs typeface="2  Traffic" pitchFamily="2" charset="-78"/>
              </a:rPr>
              <a:t>غواصی در عمق دریایی عمیق با فشار محیط </a:t>
            </a:r>
            <a:r>
              <a:rPr lang="fa-IR" sz="2800" dirty="0" smtClean="0">
                <a:latin typeface="Arial" charset="0"/>
                <a:cs typeface="2  Traffic" pitchFamily="2" charset="-78"/>
              </a:rPr>
              <a:t>3 اتمسفر </a:t>
            </a:r>
            <a:r>
              <a:rPr lang="fa-IR" sz="2800" dirty="0" smtClean="0">
                <a:latin typeface="Arial" charset="0"/>
                <a:cs typeface="2  Traffic" pitchFamily="2" charset="-78"/>
              </a:rPr>
              <a:t>کار می کند. بازدم تنفس وی در آب به صورت حباب هوا بیرون می آید. اگر حجم هر حباب </a:t>
            </a:r>
            <a:r>
              <a:rPr lang="en-US" sz="2000" dirty="0" smtClean="0">
                <a:latin typeface="Arial" charset="0"/>
                <a:cs typeface="2  Traffic" pitchFamily="2" charset="-78"/>
              </a:rPr>
              <a:t>cm2</a:t>
            </a:r>
            <a:r>
              <a:rPr lang="en-US" sz="2800" dirty="0" smtClean="0">
                <a:latin typeface="Arial" charset="0"/>
                <a:cs typeface="2  Traffic" pitchFamily="2" charset="-78"/>
              </a:rPr>
              <a:t> </a:t>
            </a:r>
            <a:r>
              <a:rPr lang="fa-IR" sz="2800" dirty="0" smtClean="0">
                <a:latin typeface="Arial" charset="0"/>
                <a:cs typeface="2  Traffic" pitchFamily="2" charset="-78"/>
              </a:rPr>
              <a:t> 2 و فشار سطح دریا 1 اتمسفر باشد. حجم هر حباب زمانی که به سطح می رسد، چند است؟</a:t>
            </a: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3500430" y="4000504"/>
          <a:ext cx="2200275" cy="2581275"/>
        </p:xfrm>
        <a:graphic>
          <a:graphicData uri="http://schemas.openxmlformats.org/presentationml/2006/ole">
            <p:oleObj spid="_x0000_s15366" name="Bitmap Image" r:id="rId3" imgW="2200582" imgH="2580952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642918"/>
            <a:ext cx="8229600" cy="989856"/>
          </a:xfr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rtl="1"/>
            <a:r>
              <a:rPr lang="fa-IR" sz="5400" b="1" dirty="0" smtClean="0">
                <a:latin typeface="Arial" charset="0"/>
                <a:cs typeface="2  Kamran" pitchFamily="2" charset="-78"/>
              </a:rPr>
              <a:t>راه حل:</a:t>
            </a:r>
            <a:endParaRPr lang="en-US" sz="5400" b="1" dirty="0" smtClean="0">
              <a:latin typeface="Arial" charset="0"/>
              <a:cs typeface="2  Kamran" pitchFamily="2" charset="-7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 algn="justLow" rtl="1">
              <a:lnSpc>
                <a:spcPct val="90000"/>
              </a:lnSpc>
              <a:buNone/>
            </a:pPr>
            <a:r>
              <a:rPr lang="fa-IR" sz="2800" dirty="0" smtClean="0">
                <a:latin typeface="Arial" charset="0"/>
                <a:cs typeface="2  Traffic" pitchFamily="2" charset="-78"/>
              </a:rPr>
              <a:t>فرض می کنیم که دما ثابت است تا از قانون بویل استفاده کنیم:</a:t>
            </a:r>
            <a:endParaRPr lang="en-GB" sz="2800" dirty="0" smtClean="0">
              <a:latin typeface="Arial" charset="0"/>
              <a:cs typeface="2  Traffic" pitchFamily="2" charset="-78"/>
            </a:endParaRPr>
          </a:p>
          <a:p>
            <a:pPr algn="justLow" rtl="1">
              <a:lnSpc>
                <a:spcPct val="90000"/>
              </a:lnSpc>
              <a:buNone/>
            </a:pPr>
            <a:r>
              <a:rPr lang="fa-IR" sz="2800" dirty="0" smtClean="0">
                <a:latin typeface="Arial" charset="0"/>
                <a:cs typeface="2  Traffic" pitchFamily="2" charset="-78"/>
              </a:rPr>
              <a:t>طبق فرمول: </a:t>
            </a:r>
            <a:r>
              <a:rPr lang="en-GB" sz="2800" dirty="0" smtClean="0">
                <a:latin typeface="Arial" charset="0"/>
                <a:cs typeface="2  Traffic" pitchFamily="2" charset="-78"/>
              </a:rPr>
              <a:t>		P1 x V1 = P2 x V2</a:t>
            </a:r>
          </a:p>
          <a:p>
            <a:pPr algn="justLow" rtl="1">
              <a:lnSpc>
                <a:spcPct val="90000"/>
              </a:lnSpc>
              <a:buNone/>
            </a:pPr>
            <a:r>
              <a:rPr lang="fa-IR" sz="2800" dirty="0" smtClean="0">
                <a:latin typeface="Arial" charset="0"/>
                <a:cs typeface="2  Traffic" pitchFamily="2" charset="-78"/>
              </a:rPr>
              <a:t>و جایگذاری:              </a:t>
            </a:r>
            <a:r>
              <a:rPr lang="en-GB" sz="2800" dirty="0" smtClean="0">
                <a:latin typeface="Arial" charset="0"/>
                <a:cs typeface="2  Traffic" pitchFamily="2" charset="-78"/>
              </a:rPr>
              <a:t>1.0 x 2 = 3.0 x V2</a:t>
            </a:r>
          </a:p>
          <a:p>
            <a:pPr algn="justLow" rtl="1">
              <a:lnSpc>
                <a:spcPct val="90000"/>
              </a:lnSpc>
              <a:buNone/>
            </a:pPr>
            <a:endParaRPr lang="en-GB" sz="2800" dirty="0" smtClean="0">
              <a:latin typeface="Arial" charset="0"/>
              <a:cs typeface="2  Traffic" pitchFamily="2" charset="-78"/>
            </a:endParaRPr>
          </a:p>
          <a:p>
            <a:pPr algn="justLow" rtl="1">
              <a:lnSpc>
                <a:spcPct val="90000"/>
              </a:lnSpc>
              <a:buNone/>
            </a:pPr>
            <a:r>
              <a:rPr lang="fa-IR" dirty="0" smtClean="0">
                <a:latin typeface="Arial" charset="0"/>
                <a:cs typeface="2  Traffic" pitchFamily="2" charset="-78"/>
              </a:rPr>
              <a:t>حجم </a:t>
            </a:r>
            <a:r>
              <a:rPr lang="en-GB" dirty="0" smtClean="0">
                <a:latin typeface="Arial" charset="0"/>
                <a:cs typeface="2  Traffic" pitchFamily="2" charset="-78"/>
              </a:rPr>
              <a:t>V2</a:t>
            </a:r>
            <a:r>
              <a:rPr lang="fa-IR" dirty="0" smtClean="0">
                <a:latin typeface="Arial" charset="0"/>
                <a:cs typeface="2  Traffic" pitchFamily="2" charset="-78"/>
              </a:rPr>
              <a:t> در یک طرف رابطه و اعداد دیگر که در مسئله آمده است در طرف دیگر قرار می گیرند.</a:t>
            </a:r>
            <a:endParaRPr lang="en-US" dirty="0" smtClean="0">
              <a:latin typeface="Arial" charset="0"/>
              <a:cs typeface="2  Traff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rtl="1"/>
            <a:r>
              <a:rPr lang="fa-IR" sz="5400" b="1" dirty="0" smtClean="0">
                <a:latin typeface="Arial" charset="0"/>
                <a:cs typeface="2  Kamran" pitchFamily="2" charset="-78"/>
              </a:rPr>
              <a:t>حال، برای محاسبه داریم:</a:t>
            </a:r>
            <a:endParaRPr lang="en-US" sz="5400" b="1" dirty="0" smtClean="0">
              <a:latin typeface="Arial" charset="0"/>
              <a:cs typeface="2  Kamran" pitchFamily="2" charset="-7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500306"/>
            <a:ext cx="8229600" cy="3208032"/>
          </a:xfrm>
        </p:spPr>
        <p:txBody>
          <a:bodyPr/>
          <a:lstStyle/>
          <a:p>
            <a:pPr>
              <a:buFontTx/>
              <a:buNone/>
            </a:pPr>
            <a:r>
              <a:rPr lang="en-GB" dirty="0"/>
              <a:t>				</a:t>
            </a:r>
            <a:r>
              <a:rPr lang="en-GB" b="1" dirty="0"/>
              <a:t>V2 = </a:t>
            </a:r>
            <a:r>
              <a:rPr lang="en-GB" b="1" u="sng" dirty="0"/>
              <a:t>3.0 x 2</a:t>
            </a:r>
          </a:p>
          <a:p>
            <a:pPr>
              <a:buFontTx/>
              <a:buNone/>
            </a:pPr>
            <a:r>
              <a:rPr lang="en-GB" b="1" dirty="0"/>
              <a:t>                			   1.0</a:t>
            </a:r>
          </a:p>
          <a:p>
            <a:pPr>
              <a:buFontTx/>
              <a:buNone/>
            </a:pPr>
            <a:r>
              <a:rPr lang="en-GB" sz="2800" dirty="0" smtClean="0">
                <a:latin typeface="Arial" charset="0"/>
                <a:cs typeface="2  Traffic" pitchFamily="2" charset="-78"/>
              </a:rPr>
              <a:t>	</a:t>
            </a:r>
          </a:p>
          <a:p>
            <a:pPr algn="r" rtl="1">
              <a:buFontTx/>
              <a:buNone/>
            </a:pPr>
            <a:r>
              <a:rPr lang="fa-IR" sz="2800" dirty="0" smtClean="0">
                <a:latin typeface="Arial" charset="0"/>
                <a:cs typeface="2  Traffic" pitchFamily="2" charset="-78"/>
              </a:rPr>
              <a:t>بنابراین </a:t>
            </a:r>
            <a:r>
              <a:rPr lang="fa-IR" sz="2800" dirty="0" smtClean="0">
                <a:latin typeface="Arial" charset="0"/>
                <a:cs typeface="2  Traffic" pitchFamily="2" charset="-78"/>
              </a:rPr>
              <a:t>حجم حباب ها برابر است با : 6</a:t>
            </a:r>
            <a:endParaRPr lang="en-GB" sz="2800" dirty="0" smtClean="0">
              <a:latin typeface="Arial" charset="0"/>
              <a:cs typeface="2  Traffic" pitchFamily="2" charset="-78"/>
            </a:endParaRPr>
          </a:p>
          <a:p>
            <a:pPr algn="r" rtl="1">
              <a:buFontTx/>
              <a:buNone/>
            </a:pPr>
            <a:r>
              <a:rPr lang="fa-IR" sz="2800" dirty="0" smtClean="0">
                <a:latin typeface="Arial" charset="0"/>
                <a:cs typeface="2  Traffic" pitchFamily="2" charset="-78"/>
              </a:rPr>
              <a:t>با دانستن فشارهای </a:t>
            </a:r>
            <a:r>
              <a:rPr lang="en-GB" sz="2800" dirty="0" smtClean="0"/>
              <a:t>P</a:t>
            </a:r>
            <a:r>
              <a:rPr lang="en-GB" sz="2800" baseline="-25000" dirty="0" smtClean="0"/>
              <a:t>1</a:t>
            </a:r>
            <a:r>
              <a:rPr lang="fa-IR" sz="2800" baseline="-25000" dirty="0" smtClean="0"/>
              <a:t> </a:t>
            </a:r>
            <a:r>
              <a:rPr lang="fa-IR" sz="2800" dirty="0" smtClean="0">
                <a:latin typeface="Arial" charset="0"/>
                <a:cs typeface="2  Traffic" pitchFamily="2" charset="-78"/>
              </a:rPr>
              <a:t>و</a:t>
            </a:r>
            <a:r>
              <a:rPr lang="fa-IR" sz="2800" dirty="0" smtClean="0"/>
              <a:t> </a:t>
            </a:r>
            <a:r>
              <a:rPr lang="en-GB" sz="2800" dirty="0" smtClean="0"/>
              <a:t>P</a:t>
            </a:r>
            <a:r>
              <a:rPr lang="en-GB" sz="2800" baseline="-25000" dirty="0" smtClean="0"/>
              <a:t>2</a:t>
            </a:r>
            <a:r>
              <a:rPr lang="fa-IR" sz="2800" baseline="-25000" dirty="0" smtClean="0"/>
              <a:t> </a:t>
            </a:r>
            <a:r>
              <a:rPr lang="fa-IR" sz="2800" dirty="0" smtClean="0">
                <a:latin typeface="Arial" charset="0"/>
                <a:cs typeface="2  Traffic" pitchFamily="2" charset="-78"/>
              </a:rPr>
              <a:t>در </a:t>
            </a:r>
            <a:r>
              <a:rPr lang="fa-IR" sz="2800" dirty="0" smtClean="0">
                <a:latin typeface="Arial" charset="0"/>
                <a:cs typeface="2  Traffic" pitchFamily="2" charset="-78"/>
              </a:rPr>
              <a:t>واحدهای یکسان می توان حجم های </a:t>
            </a:r>
            <a:r>
              <a:rPr lang="en-GB" sz="2800" dirty="0" smtClean="0"/>
              <a:t>V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</a:t>
            </a:r>
            <a:r>
              <a:rPr lang="fa-IR" sz="2800" dirty="0" smtClean="0">
                <a:latin typeface="Arial" charset="0"/>
                <a:cs typeface="2  Traffic" pitchFamily="2" charset="-78"/>
              </a:rPr>
              <a:t> و </a:t>
            </a:r>
            <a:r>
              <a:rPr lang="en-GB" sz="2800" dirty="0" smtClean="0"/>
              <a:t>V</a:t>
            </a:r>
            <a:r>
              <a:rPr lang="en-GB" sz="2800" baseline="-25000" dirty="0" smtClean="0"/>
              <a:t>2</a:t>
            </a:r>
            <a:r>
              <a:rPr lang="fa-IR" sz="2800" baseline="-25000" dirty="0" smtClean="0"/>
              <a:t> </a:t>
            </a:r>
            <a:r>
              <a:rPr lang="fa-IR" sz="2800" dirty="0" smtClean="0">
                <a:latin typeface="Arial" charset="0"/>
                <a:cs typeface="2  Traffic" pitchFamily="2" charset="-78"/>
              </a:rPr>
              <a:t>را یافت</a:t>
            </a:r>
            <a:r>
              <a:rPr lang="fa-IR" sz="2800" dirty="0" smtClean="0">
                <a:latin typeface="Arial" charset="0"/>
                <a:cs typeface="2  Traffic" pitchFamily="2" charset="-78"/>
              </a:rPr>
              <a:t>.</a:t>
            </a:r>
            <a:endParaRPr lang="en-GB" sz="2800" dirty="0" smtClean="0">
              <a:latin typeface="Arial" charset="0"/>
              <a:cs typeface="2  Traff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3600" dirty="0" smtClean="0">
                <a:latin typeface="Arial" charset="0"/>
                <a:cs typeface="Arial" charset="0"/>
              </a:rPr>
              <a:t>منبع:</a:t>
            </a:r>
          </a:p>
          <a:p>
            <a:pPr algn="r" rtl="1"/>
            <a:r>
              <a:rPr lang="fa-IR" dirty="0" smtClean="0">
                <a:latin typeface="Arial" charset="0"/>
                <a:cs typeface="Arial" charset="0"/>
              </a:rPr>
              <a:t>سایت   </a:t>
            </a:r>
            <a:r>
              <a:rPr lang="en-GB" dirty="0" smtClean="0">
                <a:latin typeface="Arial" charset="0"/>
                <a:cs typeface="Arial" charset="0"/>
                <a:hlinkClick r:id="rId2"/>
              </a:rPr>
              <a:t>www.worldofteaching.com</a:t>
            </a:r>
            <a:endParaRPr lang="fa-IR" dirty="0" smtClean="0">
              <a:latin typeface="Arial" charset="0"/>
              <a:cs typeface="Arial" charset="0"/>
            </a:endParaRPr>
          </a:p>
          <a:p>
            <a:pPr algn="r" rtl="1"/>
            <a:endParaRPr lang="fa-IR" dirty="0">
              <a:latin typeface="Arial" charset="0"/>
              <a:cs typeface="Arial" charset="0"/>
            </a:endParaRPr>
          </a:p>
          <a:p>
            <a:pPr algn="r" rtl="1"/>
            <a:endParaRPr lang="en-GB" dirty="0">
              <a:latin typeface="Arial" charset="0"/>
              <a:cs typeface="Arial" charset="0"/>
            </a:endParaRPr>
          </a:p>
          <a:p>
            <a:pPr algn="r" rtl="1"/>
            <a:r>
              <a:rPr lang="fa-IR" sz="4000" dirty="0" smtClean="0">
                <a:latin typeface="Arial" charset="0"/>
                <a:cs typeface="2  Tehran" pitchFamily="2" charset="-78"/>
              </a:rPr>
              <a:t>مترجم:</a:t>
            </a:r>
          </a:p>
          <a:p>
            <a:pPr algn="r" rtl="1"/>
            <a:r>
              <a:rPr lang="fa-IR" sz="4000" dirty="0" smtClean="0">
                <a:latin typeface="Arial" charset="0"/>
                <a:cs typeface="2  Tehran" pitchFamily="2" charset="-78"/>
              </a:rPr>
              <a:t>رضا عابدی</a:t>
            </a:r>
            <a:endParaRPr lang="en-GB" dirty="0">
              <a:latin typeface="Arial" charset="0"/>
              <a:cs typeface="2  Tehran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fa-IR" sz="6600" b="1" dirty="0" smtClean="0">
                <a:latin typeface="Arial" charset="0"/>
                <a:cs typeface="2  Kamran" pitchFamily="2" charset="-78"/>
              </a:rPr>
              <a:t>قانون بویل چیست؟</a:t>
            </a:r>
            <a:endParaRPr lang="en-US" sz="6600" b="1" dirty="0">
              <a:cs typeface="2  Kamran" pitchFamily="2" charset="-7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714488"/>
            <a:ext cx="8286752" cy="4071966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 sz="2800" dirty="0" smtClean="0">
                <a:latin typeface="Arial" charset="0"/>
                <a:cs typeface="2  Mehr" pitchFamily="2" charset="-78"/>
              </a:rPr>
              <a:t>قانون بویل یکی از قوانین فیزیکی است که نشان دهنده رفتار گازهاست.</a:t>
            </a:r>
            <a:endParaRPr lang="en-GB" sz="2800" dirty="0">
              <a:latin typeface="Arial" charset="0"/>
              <a:cs typeface="2  Mehr" pitchFamily="2" charset="-78"/>
            </a:endParaRPr>
          </a:p>
          <a:p>
            <a:pPr algn="r" rtl="1">
              <a:lnSpc>
                <a:spcPct val="90000"/>
              </a:lnSpc>
            </a:pPr>
            <a:r>
              <a:rPr lang="fa-IR" sz="2800" dirty="0" smtClean="0">
                <a:latin typeface="Arial" charset="0"/>
                <a:cs typeface="2  Mehr" pitchFamily="2" charset="-78"/>
              </a:rPr>
              <a:t>با افزایش فشار بر روی گازها، فضای اشغال شده کاهش می یابد.</a:t>
            </a:r>
            <a:endParaRPr lang="en-GB" sz="2800" dirty="0">
              <a:latin typeface="Arial" charset="0"/>
              <a:cs typeface="2  Mehr" pitchFamily="2" charset="-78"/>
            </a:endParaRPr>
          </a:p>
          <a:p>
            <a:pPr algn="r" rtl="1">
              <a:lnSpc>
                <a:spcPct val="90000"/>
              </a:lnSpc>
            </a:pPr>
            <a:r>
              <a:rPr lang="fa-IR" sz="2800" dirty="0" smtClean="0">
                <a:latin typeface="Arial" charset="0"/>
                <a:cs typeface="2  Mehr" pitchFamily="2" charset="-78"/>
              </a:rPr>
              <a:t>با فشار بیشتر، حجم کاهش می یابد.</a:t>
            </a:r>
            <a:endParaRPr lang="en-GB" sz="2800" dirty="0">
              <a:latin typeface="Arial" charset="0"/>
              <a:cs typeface="2  Mehr" pitchFamily="2" charset="-78"/>
            </a:endParaRPr>
          </a:p>
          <a:p>
            <a:pPr algn="r" rtl="1">
              <a:lnSpc>
                <a:spcPct val="90000"/>
              </a:lnSpc>
            </a:pPr>
            <a:r>
              <a:rPr lang="fa-IR" sz="2800" dirty="0" smtClean="0">
                <a:latin typeface="Arial" charset="0"/>
                <a:cs typeface="2  Mehr" pitchFamily="2" charset="-78"/>
              </a:rPr>
              <a:t>قانون بویل رابطه میان فشار و حجم گازها در دمای ثابت را بیان می دارد.</a:t>
            </a:r>
            <a:endParaRPr lang="en-GB" sz="2800" dirty="0">
              <a:latin typeface="Arial" charset="0"/>
              <a:cs typeface="2  Mehr" pitchFamily="2" charset="-78"/>
            </a:endParaRPr>
          </a:p>
          <a:p>
            <a:pPr algn="r" rtl="1">
              <a:lnSpc>
                <a:spcPct val="90000"/>
              </a:lnSpc>
            </a:pPr>
            <a:r>
              <a:rPr lang="fa-IR" sz="2800" dirty="0" smtClean="0">
                <a:latin typeface="Arial" charset="0"/>
                <a:cs typeface="2  Mehr" pitchFamily="2" charset="-78"/>
              </a:rPr>
              <a:t>این قانون بیان می کند که فشار با حجم نسبت عکس دارد.</a:t>
            </a:r>
            <a:endParaRPr lang="en-US" sz="2800" b="1" dirty="0">
              <a:solidFill>
                <a:schemeClr val="accent2"/>
              </a:solidFill>
              <a:latin typeface="Arial" charset="0"/>
              <a:cs typeface="2  Meh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4800" b="1" dirty="0">
                <a:latin typeface="Arial" charset="0"/>
                <a:cs typeface="2  Kamran" pitchFamily="2" charset="-78"/>
              </a:rPr>
              <a:t>چطور فرمول قانون بویل را می توان نوشت؟</a:t>
            </a:r>
            <a:endParaRPr lang="en-US" sz="4800" b="1" dirty="0">
              <a:latin typeface="Arial" charset="0"/>
              <a:cs typeface="2  Kamran" pitchFamily="2" charset="-7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981200"/>
            <a:ext cx="4114800" cy="4114800"/>
          </a:xfrm>
          <a:solidFill>
            <a:srgbClr val="66FFFF"/>
          </a:solidFill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 dirty="0" smtClean="0">
                <a:cs typeface="2  Traffic" pitchFamily="2" charset="-78"/>
              </a:rPr>
              <a:t>فشار نسبت عکس با حجم دارد که می توان نوشت:</a:t>
            </a:r>
            <a:endParaRPr lang="en-GB" dirty="0">
              <a:cs typeface="2  Traffic" pitchFamily="2" charset="-78"/>
            </a:endParaRPr>
          </a:p>
          <a:p>
            <a:pPr algn="l">
              <a:lnSpc>
                <a:spcPct val="90000"/>
              </a:lnSpc>
            </a:pPr>
            <a:r>
              <a:rPr lang="fa-IR" dirty="0">
                <a:cs typeface="2  Traffic" pitchFamily="2" charset="-78"/>
              </a:rPr>
              <a:t>فشار</a:t>
            </a:r>
            <a:r>
              <a:rPr lang="en-GB" b="1" dirty="0" smtClean="0"/>
              <a:t> </a:t>
            </a:r>
            <a:r>
              <a:rPr lang="en-GB" b="1" dirty="0">
                <a:latin typeface="Symbol" pitchFamily="18" charset="2"/>
              </a:rPr>
              <a:t>a</a:t>
            </a:r>
            <a:r>
              <a:rPr lang="en-GB" b="1" dirty="0"/>
              <a:t>  </a:t>
            </a:r>
            <a:r>
              <a:rPr lang="fa-IR" dirty="0">
                <a:cs typeface="2  Traffic" pitchFamily="2" charset="-78"/>
              </a:rPr>
              <a:t>1</a:t>
            </a:r>
            <a:r>
              <a:rPr lang="en-GB" dirty="0">
                <a:cs typeface="2  Traffic" pitchFamily="2" charset="-78"/>
              </a:rPr>
              <a:t>/</a:t>
            </a:r>
            <a:r>
              <a:rPr lang="fa-IR" dirty="0">
                <a:cs typeface="2  Traffic" pitchFamily="2" charset="-78"/>
              </a:rPr>
              <a:t>حجم</a:t>
            </a:r>
            <a:endParaRPr lang="en-GB" dirty="0">
              <a:cs typeface="2  Traffic" pitchFamily="2" charset="-78"/>
            </a:endParaRPr>
          </a:p>
          <a:p>
            <a:pPr algn="r" rtl="1">
              <a:lnSpc>
                <a:spcPct val="90000"/>
              </a:lnSpc>
            </a:pPr>
            <a:endParaRPr lang="en-GB" dirty="0"/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fa-IR" dirty="0" smtClean="0">
                <a:solidFill>
                  <a:srgbClr val="FF0000"/>
                </a:solidFill>
              </a:rPr>
              <a:t>= </a:t>
            </a:r>
            <a:r>
              <a:rPr lang="fa-IR" dirty="0" smtClean="0">
                <a:solidFill>
                  <a:srgbClr val="FF0000"/>
                </a:solidFill>
                <a:cs typeface="2  Tehran" pitchFamily="2" charset="-78"/>
              </a:rPr>
              <a:t>فشار به صورت </a:t>
            </a:r>
            <a:r>
              <a:rPr lang="en-GB" dirty="0" smtClean="0">
                <a:solidFill>
                  <a:srgbClr val="FF0000"/>
                </a:solidFill>
                <a:cs typeface="2  Tehran" pitchFamily="2" charset="-78"/>
              </a:rPr>
              <a:t> </a:t>
            </a:r>
            <a:r>
              <a:rPr lang="en-GB" dirty="0">
                <a:solidFill>
                  <a:srgbClr val="FF0000"/>
                </a:solidFill>
                <a:cs typeface="2  Tehran" pitchFamily="2" charset="-78"/>
              </a:rPr>
              <a:t>in N/m</a:t>
            </a:r>
            <a:r>
              <a:rPr lang="en-GB" baseline="30000" dirty="0">
                <a:solidFill>
                  <a:srgbClr val="FF0000"/>
                </a:solidFill>
                <a:cs typeface="2  Tehran" pitchFamily="2" charset="-78"/>
              </a:rPr>
              <a:t>2</a:t>
            </a:r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rgbClr val="FF0000"/>
                </a:solidFill>
                <a:cs typeface="2  Tehran" pitchFamily="2" charset="-78"/>
              </a:rPr>
              <a:t>V</a:t>
            </a:r>
            <a:r>
              <a:rPr lang="fa-IR" dirty="0" smtClean="0">
                <a:solidFill>
                  <a:srgbClr val="FF0000"/>
                </a:solidFill>
                <a:cs typeface="2  Tehran" pitchFamily="2" charset="-78"/>
              </a:rPr>
              <a:t>= حجم به صورت </a:t>
            </a:r>
            <a:r>
              <a:rPr lang="en-GB" dirty="0" smtClean="0">
                <a:solidFill>
                  <a:srgbClr val="FF0000"/>
                </a:solidFill>
                <a:cs typeface="2  Tehran" pitchFamily="2" charset="-78"/>
              </a:rPr>
              <a:t>dm</a:t>
            </a:r>
            <a:r>
              <a:rPr lang="en-GB" baseline="30000" dirty="0" smtClean="0">
                <a:solidFill>
                  <a:srgbClr val="FF0000"/>
                </a:solidFill>
                <a:cs typeface="2  Tehran" pitchFamily="2" charset="-78"/>
              </a:rPr>
              <a:t>3</a:t>
            </a:r>
            <a:r>
              <a:rPr lang="en-GB" dirty="0" smtClean="0">
                <a:solidFill>
                  <a:srgbClr val="FF0000"/>
                </a:solidFill>
                <a:cs typeface="2  Tehran" pitchFamily="2" charset="-78"/>
              </a:rPr>
              <a:t> </a:t>
            </a:r>
            <a:r>
              <a:rPr lang="en-GB" dirty="0">
                <a:solidFill>
                  <a:srgbClr val="FF0000"/>
                </a:solidFill>
                <a:cs typeface="2  Tehran" pitchFamily="2" charset="-78"/>
              </a:rPr>
              <a:t>(litres)</a:t>
            </a:r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en-GB" b="1" dirty="0" smtClean="0">
                <a:solidFill>
                  <a:srgbClr val="FF0000"/>
                </a:solidFill>
                <a:latin typeface="Bradley Hand ITC" pitchFamily="66" charset="0"/>
                <a:cs typeface="2  Tehran" pitchFamily="2" charset="-78"/>
              </a:rPr>
              <a:t>k</a:t>
            </a:r>
            <a:r>
              <a:rPr lang="fa-IR" dirty="0" smtClean="0">
                <a:solidFill>
                  <a:srgbClr val="FF0000"/>
                </a:solidFill>
                <a:cs typeface="2  Tehran" pitchFamily="2" charset="-78"/>
              </a:rPr>
              <a:t>= ثابت </a:t>
            </a:r>
            <a:endParaRPr lang="en-GB" dirty="0">
              <a:solidFill>
                <a:srgbClr val="FF0000"/>
              </a:solidFill>
              <a:cs typeface="2  Tehran" pitchFamily="2" charset="-78"/>
            </a:endParaRPr>
          </a:p>
          <a:p>
            <a:pPr algn="r" rtl="1">
              <a:lnSpc>
                <a:spcPct val="90000"/>
              </a:lnSpc>
              <a:buFontTx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sz="half" idx="2"/>
          </p:nvPr>
        </p:nvSpPr>
        <p:spPr>
          <a:solidFill>
            <a:srgbClr val="66FFFF"/>
          </a:solidFill>
        </p:spPr>
        <p:txBody>
          <a:bodyPr/>
          <a:lstStyle/>
          <a:p>
            <a:pPr algn="r" rtl="1">
              <a:buNone/>
            </a:pPr>
            <a:r>
              <a:rPr lang="fa-IR" dirty="0">
                <a:cs typeface="2  Traffic" pitchFamily="2" charset="-78"/>
              </a:rPr>
              <a:t>معمولا به صورت زیر </a:t>
            </a:r>
            <a:r>
              <a:rPr lang="fa-IR" dirty="0" smtClean="0">
                <a:cs typeface="2  Traffic" pitchFamily="2" charset="-78"/>
              </a:rPr>
              <a:t>میتوان </a:t>
            </a:r>
            <a:r>
              <a:rPr lang="fa-IR" dirty="0">
                <a:cs typeface="2  Traffic" pitchFamily="2" charset="-78"/>
              </a:rPr>
              <a:t>نوشت:</a:t>
            </a:r>
            <a:endParaRPr lang="en-GB" dirty="0">
              <a:cs typeface="2  Traffic" pitchFamily="2" charset="-78"/>
            </a:endParaRPr>
          </a:p>
          <a:p>
            <a:endParaRPr lang="en-GB" dirty="0"/>
          </a:p>
          <a:p>
            <a:pPr algn="r" rtl="1"/>
            <a:r>
              <a:rPr lang="fa-IR" b="1" dirty="0" smtClean="0"/>
              <a:t>فشار </a:t>
            </a:r>
            <a:r>
              <a:rPr lang="en-GB" b="1" dirty="0" smtClean="0"/>
              <a:t>=</a:t>
            </a:r>
            <a:r>
              <a:rPr lang="fa-IR" b="1" dirty="0" smtClean="0"/>
              <a:t> </a:t>
            </a:r>
            <a:r>
              <a:rPr lang="fa-IR" b="1" u="sng" dirty="0" smtClean="0"/>
              <a:t>ثابت </a:t>
            </a:r>
            <a:endParaRPr lang="en-GB" b="1" u="sng" dirty="0"/>
          </a:p>
          <a:p>
            <a:pPr algn="r" rtl="1">
              <a:buFontTx/>
              <a:buNone/>
            </a:pPr>
            <a:r>
              <a:rPr lang="fa-IR" b="1" dirty="0" smtClean="0"/>
              <a:t>             حجم</a:t>
            </a:r>
            <a:endParaRPr lang="en-GB" b="1" dirty="0"/>
          </a:p>
          <a:p>
            <a:r>
              <a:rPr lang="en-GB" b="1" dirty="0"/>
              <a:t>PV=</a:t>
            </a:r>
            <a:r>
              <a:rPr lang="en-GB" sz="3200" b="1" dirty="0">
                <a:latin typeface="Bradley Hand ITC" pitchFamily="66" charset="0"/>
              </a:rPr>
              <a:t>k</a:t>
            </a:r>
          </a:p>
          <a:p>
            <a:r>
              <a:rPr lang="en-GB" sz="3200" b="1" dirty="0"/>
              <a:t>P</a:t>
            </a:r>
            <a:r>
              <a:rPr lang="en-GB" sz="3200" b="1" baseline="-25000" dirty="0"/>
              <a:t>1</a:t>
            </a:r>
            <a:r>
              <a:rPr lang="en-GB" sz="3200" b="1" dirty="0"/>
              <a:t>V</a:t>
            </a:r>
            <a:r>
              <a:rPr lang="en-GB" sz="3200" b="1" baseline="-25000" dirty="0"/>
              <a:t>1</a:t>
            </a:r>
            <a:r>
              <a:rPr lang="en-GB" sz="3200" b="1" dirty="0"/>
              <a:t>=P</a:t>
            </a:r>
            <a:r>
              <a:rPr lang="en-GB" sz="3200" b="1" baseline="-25000" dirty="0"/>
              <a:t>2</a:t>
            </a:r>
            <a:r>
              <a:rPr lang="en-GB" sz="3200" b="1" dirty="0"/>
              <a:t>V</a:t>
            </a:r>
            <a:r>
              <a:rPr lang="en-GB" sz="3200" b="1" baseline="-25000" dirty="0"/>
              <a:t>2</a:t>
            </a:r>
          </a:p>
          <a:p>
            <a:pPr>
              <a:buFontTx/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3" grpId="0" build="p" autoUpdateAnimBg="0"/>
      <p:bldP spid="512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914400"/>
          </a:xfrm>
        </p:spPr>
        <p:txBody>
          <a:bodyPr/>
          <a:lstStyle/>
          <a:p>
            <a:pPr algn="ctr" rtl="1"/>
            <a:r>
              <a:rPr lang="fa-IR" sz="4800" b="1" dirty="0" smtClean="0">
                <a:latin typeface="Arial" charset="0"/>
                <a:cs typeface="2  Kamran" pitchFamily="2" charset="-78"/>
              </a:rPr>
              <a:t>چطور می توان قانون بویل را بررسی کرد؟</a:t>
            </a:r>
            <a:endParaRPr lang="en-US" sz="4800" b="1" dirty="0">
              <a:latin typeface="Arial" charset="0"/>
              <a:cs typeface="2  Kamran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2000240"/>
            <a:ext cx="7772400" cy="4219596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 sz="2800" dirty="0">
                <a:latin typeface="Arial" charset="0"/>
                <a:cs typeface="2  Mehr" pitchFamily="2" charset="-78"/>
              </a:rPr>
              <a:t>برای تعیین قانون بویل حجم گاز وارد شده به سیلندر و فشار آن را محاسبه می کنیم.</a:t>
            </a:r>
            <a:endParaRPr lang="en-GB" sz="2800" dirty="0">
              <a:latin typeface="Arial" charset="0"/>
              <a:cs typeface="2  Mehr" pitchFamily="2" charset="-78"/>
            </a:endParaRPr>
          </a:p>
          <a:p>
            <a:pPr algn="r" rtl="1">
              <a:lnSpc>
                <a:spcPct val="90000"/>
              </a:lnSpc>
            </a:pPr>
            <a:r>
              <a:rPr lang="fa-IR" sz="2800" dirty="0">
                <a:latin typeface="Arial" charset="0"/>
                <a:cs typeface="2  Mehr" pitchFamily="2" charset="-78"/>
              </a:rPr>
              <a:t>دمای گاز ثابت نگهداشته می شود.</a:t>
            </a:r>
            <a:endParaRPr lang="en-GB" sz="2800" dirty="0">
              <a:latin typeface="Arial" charset="0"/>
              <a:cs typeface="2  Mehr" pitchFamily="2" charset="-78"/>
            </a:endParaRPr>
          </a:p>
          <a:p>
            <a:pPr algn="r" rtl="1">
              <a:lnSpc>
                <a:spcPct val="90000"/>
              </a:lnSpc>
            </a:pPr>
            <a:r>
              <a:rPr lang="fa-IR" sz="2800" dirty="0">
                <a:latin typeface="Arial" charset="0"/>
                <a:cs typeface="2  Mehr" pitchFamily="2" charset="-78"/>
              </a:rPr>
              <a:t>از وزنه های مختلف برای افزایش فشار استفاده می شود.</a:t>
            </a:r>
            <a:endParaRPr lang="en-GB" sz="2800" dirty="0">
              <a:latin typeface="Arial" charset="0"/>
              <a:cs typeface="2  Mehr" pitchFamily="2" charset="-78"/>
            </a:endParaRPr>
          </a:p>
          <a:p>
            <a:pPr algn="r" rtl="1">
              <a:lnSpc>
                <a:spcPct val="90000"/>
              </a:lnSpc>
            </a:pPr>
            <a:r>
              <a:rPr lang="fa-IR" sz="2800" dirty="0">
                <a:latin typeface="Arial" charset="0"/>
                <a:cs typeface="2  Mehr" pitchFamily="2" charset="-78"/>
              </a:rPr>
              <a:t>فشار را به صورت تقسیم نیروی وارد شده به سطح سیلندر محاسبه می کنیم. </a:t>
            </a:r>
            <a:endParaRPr lang="en-GB" sz="2800" dirty="0">
              <a:latin typeface="Arial" charset="0"/>
              <a:cs typeface="2  Mehr" pitchFamily="2" charset="-78"/>
            </a:endParaRPr>
          </a:p>
          <a:p>
            <a:pPr algn="r" rtl="1">
              <a:lnSpc>
                <a:spcPct val="90000"/>
              </a:lnSpc>
            </a:pPr>
            <a:r>
              <a:rPr lang="fa-IR" sz="2800" dirty="0">
                <a:latin typeface="Arial" charset="0"/>
                <a:cs typeface="2  Mehr" pitchFamily="2" charset="-78"/>
              </a:rPr>
              <a:t>ابعاد مختلف سیلندر نشان دهنده حجم خواهد بود.</a:t>
            </a:r>
            <a:endParaRPr lang="en-GB" sz="2800" dirty="0">
              <a:latin typeface="Arial" charset="0"/>
              <a:cs typeface="2  Mehr" pitchFamily="2" charset="-78"/>
            </a:endParaRPr>
          </a:p>
          <a:p>
            <a:pPr algn="r" rtl="1">
              <a:lnSpc>
                <a:spcPct val="90000"/>
              </a:lnSpc>
            </a:pPr>
            <a:endParaRPr lang="en-GB" sz="2800" dirty="0"/>
          </a:p>
          <a:p>
            <a:pPr algn="r" rtl="1">
              <a:lnSpc>
                <a:spcPct val="90000"/>
              </a:lnSpc>
            </a:pPr>
            <a:endParaRPr lang="en-GB" sz="2800" dirty="0"/>
          </a:p>
          <a:p>
            <a:pPr algn="r" rtl="1">
              <a:lnSpc>
                <a:spcPct val="90000"/>
              </a:lnSpc>
            </a:pPr>
            <a:endParaRPr lang="en-GB" sz="2800" dirty="0"/>
          </a:p>
          <a:p>
            <a:pPr algn="r" rtl="1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71480"/>
            <a:ext cx="7772400" cy="928694"/>
          </a:xfrm>
        </p:spPr>
        <p:txBody>
          <a:bodyPr>
            <a:normAutofit/>
          </a:bodyPr>
          <a:lstStyle/>
          <a:p>
            <a:pPr algn="ctr" rtl="1"/>
            <a:r>
              <a:rPr lang="fa-IR" sz="4800" b="1" dirty="0">
                <a:latin typeface="Arial" charset="0"/>
                <a:cs typeface="2  Kamran" pitchFamily="2" charset="-78"/>
              </a:rPr>
              <a:t>دستگاه قانون بویل</a:t>
            </a:r>
            <a:endParaRPr lang="en-US" sz="4800" b="1" dirty="0">
              <a:latin typeface="Arial" charset="0"/>
              <a:cs typeface="2  Kamran" pitchFamily="2" charset="-78"/>
            </a:endParaRP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762000" y="1549400"/>
          <a:ext cx="7467600" cy="4775200"/>
        </p:xfrm>
        <a:graphic>
          <a:graphicData uri="http://schemas.openxmlformats.org/presentationml/2006/ole">
            <p:oleObj spid="_x0000_s7176" name="Bitmap Image" r:id="rId3" imgW="6380952" imgH="3952381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7772400" cy="6858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rtl="1"/>
            <a:r>
              <a:rPr lang="fa-IR" sz="48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2  Kamran" pitchFamily="2" charset="-78"/>
              </a:rPr>
              <a:t>بعضی از نتایج تجربی در پایین آمده است:</a:t>
            </a:r>
            <a:endParaRPr lang="en-US" sz="4800" b="1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2  Kamran" pitchFamily="2" charset="-78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5257800"/>
            <a:ext cx="7696200" cy="8382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2400" dirty="0" smtClean="0">
                <a:cs typeface="2  Traffic" pitchFamily="2" charset="-78"/>
              </a:rPr>
              <a:t>حجم در فشار را برای تمام نمونه ها محاسبه می کنیم.</a:t>
            </a:r>
          </a:p>
          <a:p>
            <a:pPr algn="r" rtl="1"/>
            <a:r>
              <a:rPr lang="fa-IR" sz="2400" dirty="0" smtClean="0">
                <a:cs typeface="2  Traffic" pitchFamily="2" charset="-78"/>
              </a:rPr>
              <a:t>آیا دلیلش را می دانید؟</a:t>
            </a:r>
            <a:endParaRPr lang="en-GB" sz="2400" dirty="0" smtClean="0">
              <a:cs typeface="2  Traffic" pitchFamily="2" charset="-78"/>
            </a:endParaRPr>
          </a:p>
          <a:p>
            <a:endParaRPr lang="en-US" sz="2400" dirty="0"/>
          </a:p>
        </p:txBody>
      </p:sp>
      <p:grpSp>
        <p:nvGrpSpPr>
          <p:cNvPr id="8304" name="Group 112"/>
          <p:cNvGrpSpPr>
            <a:grpSpLocks/>
          </p:cNvGrpSpPr>
          <p:nvPr/>
        </p:nvGrpSpPr>
        <p:grpSpPr bwMode="auto">
          <a:xfrm>
            <a:off x="1714480" y="1285860"/>
            <a:ext cx="5829300" cy="3733800"/>
            <a:chOff x="-3" y="-3"/>
            <a:chExt cx="3672" cy="2435"/>
          </a:xfrm>
        </p:grpSpPr>
        <p:grpSp>
          <p:nvGrpSpPr>
            <p:cNvPr id="8302" name="Group 110"/>
            <p:cNvGrpSpPr>
              <a:grpSpLocks/>
            </p:cNvGrpSpPr>
            <p:nvPr/>
          </p:nvGrpSpPr>
          <p:grpSpPr bwMode="auto">
            <a:xfrm>
              <a:off x="0" y="0"/>
              <a:ext cx="3666" cy="2429"/>
              <a:chOff x="0" y="0"/>
              <a:chExt cx="3666" cy="2429"/>
            </a:xfrm>
          </p:grpSpPr>
          <p:grpSp>
            <p:nvGrpSpPr>
              <p:cNvPr id="8269" name="Group 77"/>
              <p:cNvGrpSpPr>
                <a:grpSpLocks/>
              </p:cNvGrpSpPr>
              <p:nvPr/>
            </p:nvGrpSpPr>
            <p:grpSpPr bwMode="auto">
              <a:xfrm>
                <a:off x="0" y="0"/>
                <a:ext cx="1222" cy="509"/>
                <a:chOff x="0" y="0"/>
                <a:chExt cx="1222" cy="509"/>
              </a:xfrm>
            </p:grpSpPr>
            <p:sp>
              <p:nvSpPr>
                <p:cNvPr id="8268" name="Rectangle 7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22" cy="509"/>
                </a:xfrm>
                <a:prstGeom prst="rect">
                  <a:avLst/>
                </a:prstGeom>
                <a:solidFill>
                  <a:srgbClr val="A6A6A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267" name="Group 75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222" cy="509"/>
                  <a:chOff x="0" y="0"/>
                  <a:chExt cx="1222" cy="509"/>
                </a:xfrm>
              </p:grpSpPr>
              <p:sp>
                <p:nvSpPr>
                  <p:cNvPr id="8251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1136" cy="509"/>
                  </a:xfrm>
                  <a:prstGeom prst="rect">
                    <a:avLst/>
                  </a:prstGeom>
                  <a:solidFill>
                    <a:srgbClr val="A6A6A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rtl="1"/>
                    <a:r>
                      <a:rPr lang="fa-IR" sz="3200" b="1" dirty="0" smtClean="0">
                        <a:latin typeface="Arial" charset="0"/>
                        <a:cs typeface="2  Tehran" pitchFamily="2" charset="-78"/>
                      </a:rPr>
                      <a:t>فشار</a:t>
                    </a:r>
                    <a:r>
                      <a:rPr lang="fa-IR" sz="2000" b="1" dirty="0" smtClean="0">
                        <a:latin typeface="Arial" charset="0"/>
                        <a:cs typeface="Times New Roman" charset="0"/>
                      </a:rPr>
                      <a:t> </a:t>
                    </a:r>
                    <a:r>
                      <a:rPr lang="en-US" sz="2000" b="1" dirty="0" smtClean="0">
                        <a:latin typeface="Arial" charset="0"/>
                        <a:cs typeface="Times New Roman" charset="0"/>
                      </a:rPr>
                      <a:t> P</a:t>
                    </a:r>
                    <a:endParaRPr lang="en-US" sz="1200" dirty="0">
                      <a:cs typeface="Times New Roman" charset="0"/>
                    </a:endParaRPr>
                  </a:p>
                  <a:p>
                    <a:pPr algn="ctr" eaLnBrk="0" hangingPunct="0"/>
                    <a:endParaRPr lang="en-US" dirty="0"/>
                  </a:p>
                </p:txBody>
              </p:sp>
              <p:sp>
                <p:nvSpPr>
                  <p:cNvPr id="8266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222" cy="50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273" name="Group 81"/>
              <p:cNvGrpSpPr>
                <a:grpSpLocks/>
              </p:cNvGrpSpPr>
              <p:nvPr/>
            </p:nvGrpSpPr>
            <p:grpSpPr bwMode="auto">
              <a:xfrm>
                <a:off x="1222" y="0"/>
                <a:ext cx="1222" cy="509"/>
                <a:chOff x="1222" y="0"/>
                <a:chExt cx="1222" cy="509"/>
              </a:xfrm>
            </p:grpSpPr>
            <p:sp>
              <p:nvSpPr>
                <p:cNvPr id="8272" name="Rectangle 80"/>
                <p:cNvSpPr>
                  <a:spLocks noChangeArrowheads="1"/>
                </p:cNvSpPr>
                <p:nvPr/>
              </p:nvSpPr>
              <p:spPr bwMode="auto">
                <a:xfrm>
                  <a:off x="1222" y="0"/>
                  <a:ext cx="1222" cy="509"/>
                </a:xfrm>
                <a:prstGeom prst="rect">
                  <a:avLst/>
                </a:prstGeom>
                <a:solidFill>
                  <a:srgbClr val="A6A6A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271" name="Group 79"/>
                <p:cNvGrpSpPr>
                  <a:grpSpLocks/>
                </p:cNvGrpSpPr>
                <p:nvPr/>
              </p:nvGrpSpPr>
              <p:grpSpPr bwMode="auto">
                <a:xfrm>
                  <a:off x="1222" y="0"/>
                  <a:ext cx="1222" cy="509"/>
                  <a:chOff x="1222" y="0"/>
                  <a:chExt cx="1222" cy="509"/>
                </a:xfrm>
              </p:grpSpPr>
              <p:sp>
                <p:nvSpPr>
                  <p:cNvPr id="8252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1265" y="0"/>
                    <a:ext cx="1136" cy="509"/>
                  </a:xfrm>
                  <a:prstGeom prst="rect">
                    <a:avLst/>
                  </a:prstGeom>
                  <a:solidFill>
                    <a:srgbClr val="A6A6A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bIns="0"/>
                  <a:lstStyle/>
                  <a:p>
                    <a:pPr algn="ctr" rtl="1"/>
                    <a:r>
                      <a:rPr lang="fa-IR" sz="3200" b="1" dirty="0">
                        <a:latin typeface="Arial" charset="0"/>
                        <a:cs typeface="2  Tehran" pitchFamily="2" charset="-78"/>
                      </a:rPr>
                      <a:t>حجم</a:t>
                    </a:r>
                    <a:r>
                      <a:rPr lang="en-US" sz="2600" b="1" dirty="0" smtClean="0">
                        <a:latin typeface="Arial" charset="0"/>
                      </a:rPr>
                      <a:t> v</a:t>
                    </a:r>
                    <a:endParaRPr lang="en-US" sz="2600" b="1" dirty="0">
                      <a:latin typeface="Arial" charset="0"/>
                    </a:endParaRPr>
                  </a:p>
                  <a:p>
                    <a:pPr algn="ctr" rtl="1" eaLnBrk="0" hangingPunct="0"/>
                    <a:endParaRPr lang="en-US" dirty="0"/>
                  </a:p>
                </p:txBody>
              </p:sp>
              <p:sp>
                <p:nvSpPr>
                  <p:cNvPr id="8270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1222" y="0"/>
                    <a:ext cx="1222" cy="50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277" name="Group 85"/>
              <p:cNvGrpSpPr>
                <a:grpSpLocks/>
              </p:cNvGrpSpPr>
              <p:nvPr/>
            </p:nvGrpSpPr>
            <p:grpSpPr bwMode="auto">
              <a:xfrm>
                <a:off x="2444" y="0"/>
                <a:ext cx="1222" cy="509"/>
                <a:chOff x="2444" y="0"/>
                <a:chExt cx="1222" cy="509"/>
              </a:xfrm>
            </p:grpSpPr>
            <p:sp>
              <p:nvSpPr>
                <p:cNvPr id="8276" name="Rectangle 84"/>
                <p:cNvSpPr>
                  <a:spLocks noChangeArrowheads="1"/>
                </p:cNvSpPr>
                <p:nvPr/>
              </p:nvSpPr>
              <p:spPr bwMode="auto">
                <a:xfrm>
                  <a:off x="2444" y="0"/>
                  <a:ext cx="1222" cy="509"/>
                </a:xfrm>
                <a:prstGeom prst="rect">
                  <a:avLst/>
                </a:prstGeom>
                <a:solidFill>
                  <a:srgbClr val="A6A6A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275" name="Group 83"/>
                <p:cNvGrpSpPr>
                  <a:grpSpLocks/>
                </p:cNvGrpSpPr>
                <p:nvPr/>
              </p:nvGrpSpPr>
              <p:grpSpPr bwMode="auto">
                <a:xfrm>
                  <a:off x="2444" y="0"/>
                  <a:ext cx="1222" cy="509"/>
                  <a:chOff x="2444" y="0"/>
                  <a:chExt cx="1222" cy="509"/>
                </a:xfrm>
              </p:grpSpPr>
              <p:sp>
                <p:nvSpPr>
                  <p:cNvPr id="8253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2487" y="0"/>
                    <a:ext cx="1136" cy="509"/>
                  </a:xfrm>
                  <a:prstGeom prst="rect">
                    <a:avLst/>
                  </a:prstGeom>
                  <a:solidFill>
                    <a:srgbClr val="A6A6A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2000" b="1">
                        <a:latin typeface="Arial" charset="0"/>
                        <a:cs typeface="Times New Roman" charset="0"/>
                      </a:rPr>
                      <a:t>P x V</a:t>
                    </a:r>
                    <a:endParaRPr lang="en-US" sz="1200">
                      <a:cs typeface="Times New Roman" charset="0"/>
                    </a:endParaRPr>
                  </a:p>
                  <a:p>
                    <a:pPr algn="ctr" eaLnBrk="0" hangingPunct="0"/>
                    <a:endParaRPr lang="en-US"/>
                  </a:p>
                </p:txBody>
              </p:sp>
              <p:sp>
                <p:nvSpPr>
                  <p:cNvPr id="8274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2444" y="0"/>
                    <a:ext cx="1222" cy="50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279" name="Group 87"/>
              <p:cNvGrpSpPr>
                <a:grpSpLocks/>
              </p:cNvGrpSpPr>
              <p:nvPr/>
            </p:nvGrpSpPr>
            <p:grpSpPr bwMode="auto">
              <a:xfrm>
                <a:off x="0" y="509"/>
                <a:ext cx="1222" cy="480"/>
                <a:chOff x="0" y="509"/>
                <a:chExt cx="1222" cy="480"/>
              </a:xfrm>
            </p:grpSpPr>
            <p:sp>
              <p:nvSpPr>
                <p:cNvPr id="8254" name="Rectangle 62"/>
                <p:cNvSpPr>
                  <a:spLocks noChangeArrowheads="1"/>
                </p:cNvSpPr>
                <p:nvPr/>
              </p:nvSpPr>
              <p:spPr bwMode="auto">
                <a:xfrm>
                  <a:off x="43" y="50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Times New Roman" charset="0"/>
                    </a:rPr>
                    <a:t>1.1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8278" name="Rectangle 86"/>
                <p:cNvSpPr>
                  <a:spLocks noChangeArrowheads="1"/>
                </p:cNvSpPr>
                <p:nvPr/>
              </p:nvSpPr>
              <p:spPr bwMode="auto">
                <a:xfrm>
                  <a:off x="0" y="50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81" name="Group 89"/>
              <p:cNvGrpSpPr>
                <a:grpSpLocks/>
              </p:cNvGrpSpPr>
              <p:nvPr/>
            </p:nvGrpSpPr>
            <p:grpSpPr bwMode="auto">
              <a:xfrm>
                <a:off x="1222" y="509"/>
                <a:ext cx="1222" cy="480"/>
                <a:chOff x="1222" y="509"/>
                <a:chExt cx="1222" cy="480"/>
              </a:xfrm>
            </p:grpSpPr>
            <p:sp>
              <p:nvSpPr>
                <p:cNvPr id="8255" name="Rectangle 63"/>
                <p:cNvSpPr>
                  <a:spLocks noChangeArrowheads="1"/>
                </p:cNvSpPr>
                <p:nvPr/>
              </p:nvSpPr>
              <p:spPr bwMode="auto">
                <a:xfrm>
                  <a:off x="1265" y="50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Times New Roman" charset="0"/>
                    </a:rPr>
                    <a:t>40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8280" name="Rectangle 88"/>
                <p:cNvSpPr>
                  <a:spLocks noChangeArrowheads="1"/>
                </p:cNvSpPr>
                <p:nvPr/>
              </p:nvSpPr>
              <p:spPr bwMode="auto">
                <a:xfrm>
                  <a:off x="1222" y="50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83" name="Group 91"/>
              <p:cNvGrpSpPr>
                <a:grpSpLocks/>
              </p:cNvGrpSpPr>
              <p:nvPr/>
            </p:nvGrpSpPr>
            <p:grpSpPr bwMode="auto">
              <a:xfrm>
                <a:off x="2444" y="509"/>
                <a:ext cx="1222" cy="480"/>
                <a:chOff x="2444" y="509"/>
                <a:chExt cx="1222" cy="480"/>
              </a:xfrm>
            </p:grpSpPr>
            <p:sp>
              <p:nvSpPr>
                <p:cNvPr id="8256" name="Rectangle 64"/>
                <p:cNvSpPr>
                  <a:spLocks noChangeArrowheads="1"/>
                </p:cNvSpPr>
                <p:nvPr/>
              </p:nvSpPr>
              <p:spPr bwMode="auto">
                <a:xfrm>
                  <a:off x="2487" y="50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Times New Roman" charset="0"/>
                    </a:rPr>
                    <a:t>44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8282" name="Rectangle 90"/>
                <p:cNvSpPr>
                  <a:spLocks noChangeArrowheads="1"/>
                </p:cNvSpPr>
                <p:nvPr/>
              </p:nvSpPr>
              <p:spPr bwMode="auto">
                <a:xfrm>
                  <a:off x="2444" y="50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85" name="Group 93"/>
              <p:cNvGrpSpPr>
                <a:grpSpLocks/>
              </p:cNvGrpSpPr>
              <p:nvPr/>
            </p:nvGrpSpPr>
            <p:grpSpPr bwMode="auto">
              <a:xfrm>
                <a:off x="0" y="989"/>
                <a:ext cx="1222" cy="480"/>
                <a:chOff x="0" y="989"/>
                <a:chExt cx="1222" cy="480"/>
              </a:xfrm>
            </p:grpSpPr>
            <p:sp>
              <p:nvSpPr>
                <p:cNvPr id="8257" name="Rectangle 65"/>
                <p:cNvSpPr>
                  <a:spLocks noChangeArrowheads="1"/>
                </p:cNvSpPr>
                <p:nvPr/>
              </p:nvSpPr>
              <p:spPr bwMode="auto">
                <a:xfrm>
                  <a:off x="43" y="98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Times New Roman" charset="0"/>
                    </a:rPr>
                    <a:t>1.7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8284" name="Rectangle 92"/>
                <p:cNvSpPr>
                  <a:spLocks noChangeArrowheads="1"/>
                </p:cNvSpPr>
                <p:nvPr/>
              </p:nvSpPr>
              <p:spPr bwMode="auto">
                <a:xfrm>
                  <a:off x="0" y="98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87" name="Group 95"/>
              <p:cNvGrpSpPr>
                <a:grpSpLocks/>
              </p:cNvGrpSpPr>
              <p:nvPr/>
            </p:nvGrpSpPr>
            <p:grpSpPr bwMode="auto">
              <a:xfrm>
                <a:off x="1222" y="989"/>
                <a:ext cx="1222" cy="480"/>
                <a:chOff x="1222" y="989"/>
                <a:chExt cx="1222" cy="480"/>
              </a:xfrm>
            </p:grpSpPr>
            <p:sp>
              <p:nvSpPr>
                <p:cNvPr id="8258" name="Rectangle 66"/>
                <p:cNvSpPr>
                  <a:spLocks noChangeArrowheads="1"/>
                </p:cNvSpPr>
                <p:nvPr/>
              </p:nvSpPr>
              <p:spPr bwMode="auto">
                <a:xfrm>
                  <a:off x="1265" y="98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Times New Roman" charset="0"/>
                    </a:rPr>
                    <a:t>26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8286" name="Rectangle 94"/>
                <p:cNvSpPr>
                  <a:spLocks noChangeArrowheads="1"/>
                </p:cNvSpPr>
                <p:nvPr/>
              </p:nvSpPr>
              <p:spPr bwMode="auto">
                <a:xfrm>
                  <a:off x="1222" y="98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89" name="Group 97"/>
              <p:cNvGrpSpPr>
                <a:grpSpLocks/>
              </p:cNvGrpSpPr>
              <p:nvPr/>
            </p:nvGrpSpPr>
            <p:grpSpPr bwMode="auto">
              <a:xfrm>
                <a:off x="2444" y="989"/>
                <a:ext cx="1222" cy="480"/>
                <a:chOff x="2444" y="989"/>
                <a:chExt cx="1222" cy="480"/>
              </a:xfrm>
            </p:grpSpPr>
            <p:sp>
              <p:nvSpPr>
                <p:cNvPr id="8259" name="Rectangle 67"/>
                <p:cNvSpPr>
                  <a:spLocks noChangeArrowheads="1"/>
                </p:cNvSpPr>
                <p:nvPr/>
              </p:nvSpPr>
              <p:spPr bwMode="auto">
                <a:xfrm>
                  <a:off x="2487" y="98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cs typeface="Times New Roman" charset="0"/>
                    </a:rPr>
                    <a:t> </a:t>
                  </a: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8288" name="Rectangle 96"/>
                <p:cNvSpPr>
                  <a:spLocks noChangeArrowheads="1"/>
                </p:cNvSpPr>
                <p:nvPr/>
              </p:nvSpPr>
              <p:spPr bwMode="auto">
                <a:xfrm>
                  <a:off x="2444" y="98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91" name="Group 99"/>
              <p:cNvGrpSpPr>
                <a:grpSpLocks/>
              </p:cNvGrpSpPr>
              <p:nvPr/>
            </p:nvGrpSpPr>
            <p:grpSpPr bwMode="auto">
              <a:xfrm>
                <a:off x="0" y="1469"/>
                <a:ext cx="1222" cy="480"/>
                <a:chOff x="0" y="1469"/>
                <a:chExt cx="1222" cy="480"/>
              </a:xfrm>
            </p:grpSpPr>
            <p:sp>
              <p:nvSpPr>
                <p:cNvPr id="8260" name="Rectangle 68"/>
                <p:cNvSpPr>
                  <a:spLocks noChangeArrowheads="1"/>
                </p:cNvSpPr>
                <p:nvPr/>
              </p:nvSpPr>
              <p:spPr bwMode="auto">
                <a:xfrm>
                  <a:off x="43" y="146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Times New Roman" charset="0"/>
                    </a:rPr>
                    <a:t>2.2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8290" name="Rectangle 98"/>
                <p:cNvSpPr>
                  <a:spLocks noChangeArrowheads="1"/>
                </p:cNvSpPr>
                <p:nvPr/>
              </p:nvSpPr>
              <p:spPr bwMode="auto">
                <a:xfrm>
                  <a:off x="0" y="146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93" name="Group 101"/>
              <p:cNvGrpSpPr>
                <a:grpSpLocks/>
              </p:cNvGrpSpPr>
              <p:nvPr/>
            </p:nvGrpSpPr>
            <p:grpSpPr bwMode="auto">
              <a:xfrm>
                <a:off x="1222" y="1469"/>
                <a:ext cx="1222" cy="480"/>
                <a:chOff x="1222" y="1469"/>
                <a:chExt cx="1222" cy="480"/>
              </a:xfrm>
            </p:grpSpPr>
            <p:sp>
              <p:nvSpPr>
                <p:cNvPr id="8261" name="Rectangle 69"/>
                <p:cNvSpPr>
                  <a:spLocks noChangeArrowheads="1"/>
                </p:cNvSpPr>
                <p:nvPr/>
              </p:nvSpPr>
              <p:spPr bwMode="auto">
                <a:xfrm>
                  <a:off x="1265" y="146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Times New Roman" charset="0"/>
                    </a:rPr>
                    <a:t>20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8292" name="Rectangle 100"/>
                <p:cNvSpPr>
                  <a:spLocks noChangeArrowheads="1"/>
                </p:cNvSpPr>
                <p:nvPr/>
              </p:nvSpPr>
              <p:spPr bwMode="auto">
                <a:xfrm>
                  <a:off x="1222" y="146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95" name="Group 103"/>
              <p:cNvGrpSpPr>
                <a:grpSpLocks/>
              </p:cNvGrpSpPr>
              <p:nvPr/>
            </p:nvGrpSpPr>
            <p:grpSpPr bwMode="auto">
              <a:xfrm>
                <a:off x="2444" y="1469"/>
                <a:ext cx="1222" cy="480"/>
                <a:chOff x="2444" y="1469"/>
                <a:chExt cx="1222" cy="480"/>
              </a:xfrm>
            </p:grpSpPr>
            <p:sp>
              <p:nvSpPr>
                <p:cNvPr id="8262" name="Rectangle 70"/>
                <p:cNvSpPr>
                  <a:spLocks noChangeArrowheads="1"/>
                </p:cNvSpPr>
                <p:nvPr/>
              </p:nvSpPr>
              <p:spPr bwMode="auto">
                <a:xfrm>
                  <a:off x="2487" y="146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cs typeface="Times New Roman" charset="0"/>
                    </a:rPr>
                    <a:t> </a:t>
                  </a: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8294" name="Rectangle 102"/>
                <p:cNvSpPr>
                  <a:spLocks noChangeArrowheads="1"/>
                </p:cNvSpPr>
                <p:nvPr/>
              </p:nvSpPr>
              <p:spPr bwMode="auto">
                <a:xfrm>
                  <a:off x="2444" y="146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97" name="Group 105"/>
              <p:cNvGrpSpPr>
                <a:grpSpLocks/>
              </p:cNvGrpSpPr>
              <p:nvPr/>
            </p:nvGrpSpPr>
            <p:grpSpPr bwMode="auto">
              <a:xfrm>
                <a:off x="0" y="1949"/>
                <a:ext cx="1222" cy="480"/>
                <a:chOff x="0" y="1949"/>
                <a:chExt cx="1222" cy="480"/>
              </a:xfrm>
            </p:grpSpPr>
            <p:sp>
              <p:nvSpPr>
                <p:cNvPr id="8263" name="Rectangle 71"/>
                <p:cNvSpPr>
                  <a:spLocks noChangeArrowheads="1"/>
                </p:cNvSpPr>
                <p:nvPr/>
              </p:nvSpPr>
              <p:spPr bwMode="auto">
                <a:xfrm>
                  <a:off x="43" y="194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Times New Roman" charset="0"/>
                    </a:rPr>
                    <a:t>2.6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8296" name="Rectangle 104"/>
                <p:cNvSpPr>
                  <a:spLocks noChangeArrowheads="1"/>
                </p:cNvSpPr>
                <p:nvPr/>
              </p:nvSpPr>
              <p:spPr bwMode="auto">
                <a:xfrm>
                  <a:off x="0" y="194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99" name="Group 107"/>
              <p:cNvGrpSpPr>
                <a:grpSpLocks/>
              </p:cNvGrpSpPr>
              <p:nvPr/>
            </p:nvGrpSpPr>
            <p:grpSpPr bwMode="auto">
              <a:xfrm>
                <a:off x="1222" y="1949"/>
                <a:ext cx="1222" cy="480"/>
                <a:chOff x="1222" y="1949"/>
                <a:chExt cx="1222" cy="480"/>
              </a:xfrm>
            </p:grpSpPr>
            <p:sp>
              <p:nvSpPr>
                <p:cNvPr id="8264" name="Rectangle 72"/>
                <p:cNvSpPr>
                  <a:spLocks noChangeArrowheads="1"/>
                </p:cNvSpPr>
                <p:nvPr/>
              </p:nvSpPr>
              <p:spPr bwMode="auto">
                <a:xfrm>
                  <a:off x="1265" y="194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Times New Roman" charset="0"/>
                    </a:rPr>
                    <a:t>17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8298" name="Rectangle 106"/>
                <p:cNvSpPr>
                  <a:spLocks noChangeArrowheads="1"/>
                </p:cNvSpPr>
                <p:nvPr/>
              </p:nvSpPr>
              <p:spPr bwMode="auto">
                <a:xfrm>
                  <a:off x="1222" y="194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01" name="Group 109"/>
              <p:cNvGrpSpPr>
                <a:grpSpLocks/>
              </p:cNvGrpSpPr>
              <p:nvPr/>
            </p:nvGrpSpPr>
            <p:grpSpPr bwMode="auto">
              <a:xfrm>
                <a:off x="2444" y="1949"/>
                <a:ext cx="1222" cy="480"/>
                <a:chOff x="2444" y="1949"/>
                <a:chExt cx="1222" cy="480"/>
              </a:xfrm>
            </p:grpSpPr>
            <p:sp>
              <p:nvSpPr>
                <p:cNvPr id="8265" name="Rectangle 73"/>
                <p:cNvSpPr>
                  <a:spLocks noChangeArrowheads="1"/>
                </p:cNvSpPr>
                <p:nvPr/>
              </p:nvSpPr>
              <p:spPr bwMode="auto">
                <a:xfrm>
                  <a:off x="2487" y="194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>
                      <a:cs typeface="Times New Roman" charset="0"/>
                    </a:rPr>
                    <a:t> </a:t>
                  </a: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8300" name="Rectangle 108"/>
                <p:cNvSpPr>
                  <a:spLocks noChangeArrowheads="1"/>
                </p:cNvSpPr>
                <p:nvPr/>
              </p:nvSpPr>
              <p:spPr bwMode="auto">
                <a:xfrm>
                  <a:off x="2444" y="194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8303" name="Rectangle 111"/>
            <p:cNvSpPr>
              <a:spLocks noChangeArrowheads="1"/>
            </p:cNvSpPr>
            <p:nvPr/>
          </p:nvSpPr>
          <p:spPr bwMode="auto">
            <a:xfrm>
              <a:off x="-3" y="-3"/>
              <a:ext cx="3672" cy="2435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rtl="1"/>
            <a:r>
              <a:rPr lang="fa-IR" sz="4800" b="1" dirty="0" smtClean="0">
                <a:latin typeface="Arial" charset="0"/>
                <a:cs typeface="2  Kamran" pitchFamily="2" charset="-78"/>
              </a:rPr>
              <a:t>نتایج تجربی نشان می دهد که:</a:t>
            </a:r>
            <a:endParaRPr lang="en-US" sz="4800" b="1" dirty="0">
              <a:latin typeface="Arial" charset="0"/>
              <a:cs typeface="2  Kamran" pitchFamily="2" charset="-7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928934"/>
            <a:ext cx="8229600" cy="2636528"/>
          </a:xfrm>
        </p:spPr>
        <p:txBody>
          <a:bodyPr/>
          <a:lstStyle/>
          <a:p>
            <a:pPr algn="r" rtl="1"/>
            <a:r>
              <a:rPr lang="fa-IR" sz="2800" dirty="0" smtClean="0">
                <a:latin typeface="Arial" charset="0"/>
                <a:cs typeface="2  Koodak" pitchFamily="2" charset="-78"/>
              </a:rPr>
              <a:t>فشار ضرب در حجم برای هر نمونه عددی ثابت است.</a:t>
            </a:r>
            <a:endParaRPr lang="en-GB" sz="2800" dirty="0">
              <a:latin typeface="Arial" charset="0"/>
              <a:cs typeface="2  Koodak" pitchFamily="2" charset="-78"/>
            </a:endParaRPr>
          </a:p>
          <a:p>
            <a:pPr algn="r" rtl="1"/>
            <a:r>
              <a:rPr lang="fa-IR" sz="2800" dirty="0" smtClean="0">
                <a:latin typeface="Arial" charset="0"/>
                <a:cs typeface="2  Koodak" pitchFamily="2" charset="-78"/>
              </a:rPr>
              <a:t>این قانون بویل نامیده می شود.</a:t>
            </a:r>
            <a:endParaRPr lang="en-GB" sz="2800" dirty="0" smtClean="0">
              <a:latin typeface="Arial" charset="0"/>
              <a:cs typeface="2  Koodak" pitchFamily="2" charset="-78"/>
            </a:endParaRPr>
          </a:p>
          <a:p>
            <a:pPr algn="r" rtl="1"/>
            <a:r>
              <a:rPr lang="fa-IR" sz="2800" dirty="0" smtClean="0">
                <a:latin typeface="Arial" charset="0"/>
                <a:cs typeface="2  Koodak" pitchFamily="2" charset="-78"/>
              </a:rPr>
              <a:t>برای جرمی ثابت از گاز و دمای ثابت داریم</a:t>
            </a:r>
            <a:r>
              <a:rPr lang="fa-IR" sz="2800" dirty="0" smtClean="0">
                <a:latin typeface="Arial" charset="0"/>
                <a:cs typeface="2  Koodak" pitchFamily="2" charset="-78"/>
              </a:rPr>
              <a:t>:  </a:t>
            </a:r>
            <a:r>
              <a:rPr lang="en-GB" dirty="0" smtClean="0"/>
              <a:t>, </a:t>
            </a:r>
            <a:r>
              <a:rPr lang="en-GB" b="1" dirty="0" err="1"/>
              <a:t>pV</a:t>
            </a:r>
            <a:r>
              <a:rPr lang="en-GB" b="1" dirty="0"/>
              <a:t> = </a:t>
            </a:r>
            <a:r>
              <a:rPr lang="en-GB" b="1" dirty="0" smtClean="0"/>
              <a:t>constant</a:t>
            </a:r>
            <a:r>
              <a:rPr lang="fa-IR" b="1" dirty="0" smtClean="0"/>
              <a:t> </a:t>
            </a:r>
            <a:endParaRPr lang="en-GB" dirty="0"/>
          </a:p>
          <a:p>
            <a:pPr algn="r" rtl="1">
              <a:buFontTx/>
              <a:buNone/>
            </a:pPr>
            <a:r>
              <a:rPr lang="en-GB" b="1" dirty="0"/>
              <a:t>			       P</a:t>
            </a:r>
            <a:r>
              <a:rPr lang="en-GB" b="1" baseline="-25000" dirty="0"/>
              <a:t>1 </a:t>
            </a:r>
            <a:r>
              <a:rPr lang="en-GB" dirty="0"/>
              <a:t>x </a:t>
            </a:r>
            <a:r>
              <a:rPr lang="en-GB" b="1" dirty="0"/>
              <a:t>V</a:t>
            </a:r>
            <a:r>
              <a:rPr lang="en-GB" b="1" baseline="-25000" dirty="0"/>
              <a:t>1</a:t>
            </a:r>
            <a:r>
              <a:rPr lang="en-GB" b="1" dirty="0"/>
              <a:t> =  P</a:t>
            </a:r>
            <a:r>
              <a:rPr lang="en-GB" b="1" baseline="-25000" dirty="0"/>
              <a:t>2</a:t>
            </a:r>
            <a:r>
              <a:rPr lang="en-GB" b="1" dirty="0"/>
              <a:t> </a:t>
            </a:r>
            <a:r>
              <a:rPr lang="en-GB" dirty="0"/>
              <a:t>x</a:t>
            </a:r>
            <a:r>
              <a:rPr lang="en-GB" b="1" dirty="0"/>
              <a:t> V</a:t>
            </a:r>
            <a:r>
              <a:rPr lang="en-GB" b="1" baseline="-25000" dirty="0"/>
              <a:t>2</a:t>
            </a:r>
          </a:p>
          <a:p>
            <a:pPr algn="r" rtl="1"/>
            <a:r>
              <a:rPr lang="fa-IR" sz="2800" dirty="0" smtClean="0">
                <a:latin typeface="Arial" charset="0"/>
                <a:cs typeface="2  Koodak" pitchFamily="2" charset="-78"/>
              </a:rPr>
              <a:t>به نتایج آمده زیر نگاه کنید:</a:t>
            </a:r>
            <a:endParaRPr lang="en-GB" sz="2800" dirty="0" smtClean="0">
              <a:latin typeface="Arial" charset="0"/>
              <a:cs typeface="2  Koodak" pitchFamily="2" charset="-78"/>
            </a:endParaRP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rtl="1"/>
            <a:r>
              <a:rPr lang="fa-IR" sz="43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2  Kamran" pitchFamily="2" charset="-78"/>
              </a:rPr>
              <a:t>حال، نتایج کامل تجربی</a:t>
            </a:r>
            <a:endParaRPr lang="en-US" sz="4300" b="1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2  Kamran" pitchFamily="2" charset="-7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14348" y="4214818"/>
            <a:ext cx="7696200" cy="2133600"/>
          </a:xfrm>
        </p:spPr>
        <p:txBody>
          <a:bodyPr>
            <a:normAutofit/>
          </a:bodyPr>
          <a:lstStyle/>
          <a:p>
            <a:pPr algn="r" rtl="1">
              <a:lnSpc>
                <a:spcPct val="90000"/>
              </a:lnSpc>
            </a:pPr>
            <a:r>
              <a:rPr lang="fa-IR" sz="2400" dirty="0" smtClean="0">
                <a:cs typeface="2  Traffic" pitchFamily="2" charset="-78"/>
              </a:rPr>
              <a:t>متوجه شدید که با افزایش فشار، حجم کاهش یافت؟</a:t>
            </a:r>
            <a:endParaRPr lang="en-GB" sz="2400" dirty="0" smtClean="0">
              <a:cs typeface="2  Traffic" pitchFamily="2" charset="-78"/>
            </a:endParaRPr>
          </a:p>
          <a:p>
            <a:pPr algn="r" rtl="1">
              <a:lnSpc>
                <a:spcPct val="90000"/>
              </a:lnSpc>
            </a:pPr>
            <a:r>
              <a:rPr lang="fa-IR" sz="2400" dirty="0" smtClean="0">
                <a:cs typeface="2  Traffic" pitchFamily="2" charset="-78"/>
              </a:rPr>
              <a:t>با افزایش فشار تا 3 برابر، حجم به 1/3 رسید.</a:t>
            </a:r>
            <a:endParaRPr lang="en-GB" sz="2400" dirty="0" smtClean="0">
              <a:cs typeface="2  Traffic" pitchFamily="2" charset="-78"/>
            </a:endParaRPr>
          </a:p>
          <a:p>
            <a:pPr algn="r" rtl="1">
              <a:lnSpc>
                <a:spcPct val="90000"/>
              </a:lnSpc>
            </a:pPr>
            <a:r>
              <a:rPr lang="fa-IR" sz="2400" dirty="0" smtClean="0">
                <a:cs typeface="2  Traffic" pitchFamily="2" charset="-78"/>
              </a:rPr>
              <a:t>حجم رابطه عکس با فشار </a:t>
            </a:r>
            <a:r>
              <a:rPr lang="fa-IR" sz="2400" dirty="0" smtClean="0">
                <a:cs typeface="2  Traffic" pitchFamily="2" charset="-78"/>
              </a:rPr>
              <a:t>دارد:</a:t>
            </a:r>
            <a:endParaRPr lang="en-GB" sz="2400" dirty="0" smtClean="0">
              <a:cs typeface="2  Traffic" pitchFamily="2" charset="-7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latin typeface="Arial" charset="0"/>
                <a:cs typeface="Arial" charset="0"/>
              </a:rPr>
              <a:t>				</a:t>
            </a:r>
            <a:r>
              <a:rPr lang="en-US" sz="2400" b="1" dirty="0">
                <a:latin typeface="Arial" charset="0"/>
                <a:cs typeface="Arial" charset="0"/>
              </a:rPr>
              <a:t>V </a:t>
            </a:r>
            <a:r>
              <a:rPr lang="en-US" sz="2400" b="1" dirty="0">
                <a:latin typeface="Arial" charset="0"/>
                <a:cs typeface="Arial" charset="0"/>
                <a:sym typeface="Symbol" pitchFamily="18" charset="2"/>
              </a:rPr>
              <a:t>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en-US" sz="2400" b="1" u="sng" dirty="0">
                <a:latin typeface="Arial" charset="0"/>
                <a:cs typeface="Arial" charset="0"/>
              </a:rPr>
              <a:t>1</a:t>
            </a:r>
            <a:endParaRPr lang="en-US" sz="2400" b="1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latin typeface="Arial" charset="0"/>
                <a:cs typeface="Arial" charset="0"/>
              </a:rPr>
              <a:t>			           </a:t>
            </a:r>
            <a:r>
              <a:rPr lang="en-US" sz="2400" b="1" dirty="0">
                <a:latin typeface="Arial" charset="0"/>
                <a:cs typeface="Arial" charset="0"/>
              </a:rPr>
              <a:t>       p</a:t>
            </a:r>
            <a:r>
              <a:rPr lang="en-US" sz="2400" dirty="0"/>
              <a:t> </a:t>
            </a:r>
          </a:p>
        </p:txBody>
      </p:sp>
      <p:grpSp>
        <p:nvGrpSpPr>
          <p:cNvPr id="11375" name="Group 111"/>
          <p:cNvGrpSpPr>
            <a:grpSpLocks/>
          </p:cNvGrpSpPr>
          <p:nvPr/>
        </p:nvGrpSpPr>
        <p:grpSpPr bwMode="auto">
          <a:xfrm>
            <a:off x="1676400" y="1066800"/>
            <a:ext cx="5829300" cy="2743200"/>
            <a:chOff x="-3" y="-3"/>
            <a:chExt cx="3672" cy="2435"/>
          </a:xfrm>
        </p:grpSpPr>
        <p:grpSp>
          <p:nvGrpSpPr>
            <p:cNvPr id="11373" name="Group 109"/>
            <p:cNvGrpSpPr>
              <a:grpSpLocks/>
            </p:cNvGrpSpPr>
            <p:nvPr/>
          </p:nvGrpSpPr>
          <p:grpSpPr bwMode="auto">
            <a:xfrm>
              <a:off x="0" y="0"/>
              <a:ext cx="3666" cy="2429"/>
              <a:chOff x="0" y="0"/>
              <a:chExt cx="3666" cy="2429"/>
            </a:xfrm>
          </p:grpSpPr>
          <p:grpSp>
            <p:nvGrpSpPr>
              <p:cNvPr id="11340" name="Group 76"/>
              <p:cNvGrpSpPr>
                <a:grpSpLocks/>
              </p:cNvGrpSpPr>
              <p:nvPr/>
            </p:nvGrpSpPr>
            <p:grpSpPr bwMode="auto">
              <a:xfrm>
                <a:off x="0" y="0"/>
                <a:ext cx="1222" cy="509"/>
                <a:chOff x="0" y="0"/>
                <a:chExt cx="1222" cy="509"/>
              </a:xfrm>
            </p:grpSpPr>
            <p:sp>
              <p:nvSpPr>
                <p:cNvPr id="11339" name="Rectangle 7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22" cy="509"/>
                </a:xfrm>
                <a:prstGeom prst="rect">
                  <a:avLst/>
                </a:prstGeom>
                <a:solidFill>
                  <a:srgbClr val="A6A6A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338" name="Group 74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222" cy="509"/>
                  <a:chOff x="0" y="0"/>
                  <a:chExt cx="1222" cy="509"/>
                </a:xfrm>
              </p:grpSpPr>
              <p:sp>
                <p:nvSpPr>
                  <p:cNvPr id="11322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1136" cy="509"/>
                  </a:xfrm>
                  <a:prstGeom prst="rect">
                    <a:avLst/>
                  </a:prstGeom>
                  <a:solidFill>
                    <a:srgbClr val="A6A6A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rtl="1"/>
                    <a:r>
                      <a:rPr lang="fa-IR" sz="3600" b="1" dirty="0" smtClean="0">
                        <a:latin typeface="Arial" charset="0"/>
                        <a:cs typeface="2  Tehran" pitchFamily="2" charset="-78"/>
                      </a:rPr>
                      <a:t>فشار</a:t>
                    </a:r>
                    <a:r>
                      <a:rPr lang="fa-IR" b="1" dirty="0" smtClean="0">
                        <a:latin typeface="Arial" charset="0"/>
                        <a:cs typeface="2  Tehran" pitchFamily="2" charset="-78"/>
                      </a:rPr>
                      <a:t>  </a:t>
                    </a:r>
                    <a:r>
                      <a:rPr lang="en-US" sz="2000" b="1" dirty="0" smtClean="0">
                        <a:latin typeface="Arial" charset="0"/>
                        <a:cs typeface="Arial" charset="0"/>
                      </a:rPr>
                      <a:t> P</a:t>
                    </a:r>
                    <a:endParaRPr lang="en-US" sz="1200" dirty="0">
                      <a:cs typeface="Times New Roman" charset="0"/>
                    </a:endParaRPr>
                  </a:p>
                  <a:p>
                    <a:pPr algn="ctr" rtl="1" eaLnBrk="0" hangingPunct="0"/>
                    <a:endParaRPr lang="en-US" dirty="0"/>
                  </a:p>
                </p:txBody>
              </p:sp>
              <p:sp>
                <p:nvSpPr>
                  <p:cNvPr id="11337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222" cy="50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344" name="Group 80"/>
              <p:cNvGrpSpPr>
                <a:grpSpLocks/>
              </p:cNvGrpSpPr>
              <p:nvPr/>
            </p:nvGrpSpPr>
            <p:grpSpPr bwMode="auto">
              <a:xfrm>
                <a:off x="1222" y="0"/>
                <a:ext cx="1222" cy="509"/>
                <a:chOff x="1222" y="0"/>
                <a:chExt cx="1222" cy="509"/>
              </a:xfrm>
            </p:grpSpPr>
            <p:sp>
              <p:nvSpPr>
                <p:cNvPr id="11343" name="Rectangle 79"/>
                <p:cNvSpPr>
                  <a:spLocks noChangeArrowheads="1"/>
                </p:cNvSpPr>
                <p:nvPr/>
              </p:nvSpPr>
              <p:spPr bwMode="auto">
                <a:xfrm>
                  <a:off x="1222" y="0"/>
                  <a:ext cx="1222" cy="509"/>
                </a:xfrm>
                <a:prstGeom prst="rect">
                  <a:avLst/>
                </a:prstGeom>
                <a:solidFill>
                  <a:srgbClr val="A6A6A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342" name="Group 78"/>
                <p:cNvGrpSpPr>
                  <a:grpSpLocks/>
                </p:cNvGrpSpPr>
                <p:nvPr/>
              </p:nvGrpSpPr>
              <p:grpSpPr bwMode="auto">
                <a:xfrm>
                  <a:off x="1222" y="0"/>
                  <a:ext cx="1222" cy="509"/>
                  <a:chOff x="1222" y="0"/>
                  <a:chExt cx="1222" cy="509"/>
                </a:xfrm>
              </p:grpSpPr>
              <p:sp>
                <p:nvSpPr>
                  <p:cNvPr id="11323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1265" y="0"/>
                    <a:ext cx="1136" cy="509"/>
                  </a:xfrm>
                  <a:prstGeom prst="rect">
                    <a:avLst/>
                  </a:prstGeom>
                  <a:solidFill>
                    <a:srgbClr val="A6A6A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bIns="0"/>
                  <a:lstStyle/>
                  <a:p>
                    <a:pPr algn="ctr" rtl="1"/>
                    <a:r>
                      <a:rPr lang="fa-IR" sz="2600" b="1" dirty="0" smtClean="0">
                        <a:latin typeface="Arial" charset="0"/>
                        <a:cs typeface="Arial" charset="0"/>
                      </a:rPr>
                      <a:t>حجم </a:t>
                    </a:r>
                    <a:r>
                      <a:rPr lang="en-US" sz="2600" b="1" dirty="0" smtClean="0">
                        <a:latin typeface="Arial" charset="0"/>
                        <a:cs typeface="Arial" charset="0"/>
                      </a:rPr>
                      <a:t>v</a:t>
                    </a:r>
                    <a:endParaRPr lang="en-US" sz="2600" b="1" dirty="0">
                      <a:latin typeface="Arial" charset="0"/>
                      <a:cs typeface="Arial" charset="0"/>
                    </a:endParaRPr>
                  </a:p>
                  <a:p>
                    <a:pPr algn="ctr" eaLnBrk="0" hangingPunct="0"/>
                    <a:endParaRPr lang="en-US" dirty="0"/>
                  </a:p>
                </p:txBody>
              </p:sp>
              <p:sp>
                <p:nvSpPr>
                  <p:cNvPr id="1134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1222" y="0"/>
                    <a:ext cx="1222" cy="50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348" name="Group 84"/>
              <p:cNvGrpSpPr>
                <a:grpSpLocks/>
              </p:cNvGrpSpPr>
              <p:nvPr/>
            </p:nvGrpSpPr>
            <p:grpSpPr bwMode="auto">
              <a:xfrm>
                <a:off x="2444" y="0"/>
                <a:ext cx="1222" cy="509"/>
                <a:chOff x="2444" y="0"/>
                <a:chExt cx="1222" cy="509"/>
              </a:xfrm>
            </p:grpSpPr>
            <p:sp>
              <p:nvSpPr>
                <p:cNvPr id="11347" name="Rectangle 83"/>
                <p:cNvSpPr>
                  <a:spLocks noChangeArrowheads="1"/>
                </p:cNvSpPr>
                <p:nvPr/>
              </p:nvSpPr>
              <p:spPr bwMode="auto">
                <a:xfrm>
                  <a:off x="2444" y="0"/>
                  <a:ext cx="1222" cy="509"/>
                </a:xfrm>
                <a:prstGeom prst="rect">
                  <a:avLst/>
                </a:prstGeom>
                <a:solidFill>
                  <a:srgbClr val="A6A6A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346" name="Group 82"/>
                <p:cNvGrpSpPr>
                  <a:grpSpLocks/>
                </p:cNvGrpSpPr>
                <p:nvPr/>
              </p:nvGrpSpPr>
              <p:grpSpPr bwMode="auto">
                <a:xfrm>
                  <a:off x="2444" y="0"/>
                  <a:ext cx="1222" cy="509"/>
                  <a:chOff x="2444" y="0"/>
                  <a:chExt cx="1222" cy="509"/>
                </a:xfrm>
              </p:grpSpPr>
              <p:sp>
                <p:nvSpPr>
                  <p:cNvPr id="11324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2487" y="0"/>
                    <a:ext cx="1136" cy="509"/>
                  </a:xfrm>
                  <a:prstGeom prst="rect">
                    <a:avLst/>
                  </a:prstGeom>
                  <a:solidFill>
                    <a:srgbClr val="A6A6A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/>
                    <a:r>
                      <a:rPr lang="en-US" sz="2000" b="1">
                        <a:latin typeface="Arial" charset="0"/>
                        <a:cs typeface="Arial" charset="0"/>
                      </a:rPr>
                      <a:t>P x V</a:t>
                    </a:r>
                    <a:endParaRPr lang="en-US" sz="1200">
                      <a:cs typeface="Times New Roman" charset="0"/>
                    </a:endParaRPr>
                  </a:p>
                  <a:p>
                    <a:pPr algn="ctr" eaLnBrk="0" hangingPunct="0"/>
                    <a:endParaRPr lang="en-US"/>
                  </a:p>
                </p:txBody>
              </p:sp>
              <p:sp>
                <p:nvSpPr>
                  <p:cNvPr id="11345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2444" y="0"/>
                    <a:ext cx="1222" cy="50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350" name="Group 86"/>
              <p:cNvGrpSpPr>
                <a:grpSpLocks/>
              </p:cNvGrpSpPr>
              <p:nvPr/>
            </p:nvGrpSpPr>
            <p:grpSpPr bwMode="auto">
              <a:xfrm>
                <a:off x="0" y="509"/>
                <a:ext cx="1222" cy="480"/>
                <a:chOff x="0" y="509"/>
                <a:chExt cx="1222" cy="480"/>
              </a:xfrm>
            </p:grpSpPr>
            <p:sp>
              <p:nvSpPr>
                <p:cNvPr id="11325" name="Rectangle 61"/>
                <p:cNvSpPr>
                  <a:spLocks noChangeArrowheads="1"/>
                </p:cNvSpPr>
                <p:nvPr/>
              </p:nvSpPr>
              <p:spPr bwMode="auto">
                <a:xfrm>
                  <a:off x="43" y="50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Arial" charset="0"/>
                    </a:rPr>
                    <a:t>1.1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11349" name="Rectangle 85"/>
                <p:cNvSpPr>
                  <a:spLocks noChangeArrowheads="1"/>
                </p:cNvSpPr>
                <p:nvPr/>
              </p:nvSpPr>
              <p:spPr bwMode="auto">
                <a:xfrm>
                  <a:off x="0" y="50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52" name="Group 88"/>
              <p:cNvGrpSpPr>
                <a:grpSpLocks/>
              </p:cNvGrpSpPr>
              <p:nvPr/>
            </p:nvGrpSpPr>
            <p:grpSpPr bwMode="auto">
              <a:xfrm>
                <a:off x="1222" y="509"/>
                <a:ext cx="1222" cy="480"/>
                <a:chOff x="1222" y="509"/>
                <a:chExt cx="1222" cy="480"/>
              </a:xfrm>
            </p:grpSpPr>
            <p:sp>
              <p:nvSpPr>
                <p:cNvPr id="11326" name="Rectangle 62"/>
                <p:cNvSpPr>
                  <a:spLocks noChangeArrowheads="1"/>
                </p:cNvSpPr>
                <p:nvPr/>
              </p:nvSpPr>
              <p:spPr bwMode="auto">
                <a:xfrm>
                  <a:off x="1265" y="50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Arial" charset="0"/>
                    </a:rPr>
                    <a:t>40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11351" name="Rectangle 87"/>
                <p:cNvSpPr>
                  <a:spLocks noChangeArrowheads="1"/>
                </p:cNvSpPr>
                <p:nvPr/>
              </p:nvSpPr>
              <p:spPr bwMode="auto">
                <a:xfrm>
                  <a:off x="1222" y="50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54" name="Group 90"/>
              <p:cNvGrpSpPr>
                <a:grpSpLocks/>
              </p:cNvGrpSpPr>
              <p:nvPr/>
            </p:nvGrpSpPr>
            <p:grpSpPr bwMode="auto">
              <a:xfrm>
                <a:off x="2444" y="509"/>
                <a:ext cx="1222" cy="480"/>
                <a:chOff x="2444" y="509"/>
                <a:chExt cx="1222" cy="480"/>
              </a:xfrm>
            </p:grpSpPr>
            <p:sp>
              <p:nvSpPr>
                <p:cNvPr id="11327" name="Rectangle 63"/>
                <p:cNvSpPr>
                  <a:spLocks noChangeArrowheads="1"/>
                </p:cNvSpPr>
                <p:nvPr/>
              </p:nvSpPr>
              <p:spPr bwMode="auto">
                <a:xfrm>
                  <a:off x="2487" y="50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Arial" charset="0"/>
                    </a:rPr>
                    <a:t>44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11353" name="Rectangle 89"/>
                <p:cNvSpPr>
                  <a:spLocks noChangeArrowheads="1"/>
                </p:cNvSpPr>
                <p:nvPr/>
              </p:nvSpPr>
              <p:spPr bwMode="auto">
                <a:xfrm>
                  <a:off x="2444" y="50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56" name="Group 92"/>
              <p:cNvGrpSpPr>
                <a:grpSpLocks/>
              </p:cNvGrpSpPr>
              <p:nvPr/>
            </p:nvGrpSpPr>
            <p:grpSpPr bwMode="auto">
              <a:xfrm>
                <a:off x="0" y="989"/>
                <a:ext cx="1222" cy="480"/>
                <a:chOff x="0" y="989"/>
                <a:chExt cx="1222" cy="480"/>
              </a:xfrm>
            </p:grpSpPr>
            <p:sp>
              <p:nvSpPr>
                <p:cNvPr id="11328" name="Rectangle 64"/>
                <p:cNvSpPr>
                  <a:spLocks noChangeArrowheads="1"/>
                </p:cNvSpPr>
                <p:nvPr/>
              </p:nvSpPr>
              <p:spPr bwMode="auto">
                <a:xfrm>
                  <a:off x="43" y="98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Arial" charset="0"/>
                    </a:rPr>
                    <a:t>1.7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11355" name="Rectangle 91"/>
                <p:cNvSpPr>
                  <a:spLocks noChangeArrowheads="1"/>
                </p:cNvSpPr>
                <p:nvPr/>
              </p:nvSpPr>
              <p:spPr bwMode="auto">
                <a:xfrm>
                  <a:off x="0" y="98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58" name="Group 94"/>
              <p:cNvGrpSpPr>
                <a:grpSpLocks/>
              </p:cNvGrpSpPr>
              <p:nvPr/>
            </p:nvGrpSpPr>
            <p:grpSpPr bwMode="auto">
              <a:xfrm>
                <a:off x="1222" y="989"/>
                <a:ext cx="1222" cy="480"/>
                <a:chOff x="1222" y="989"/>
                <a:chExt cx="1222" cy="480"/>
              </a:xfrm>
            </p:grpSpPr>
            <p:sp>
              <p:nvSpPr>
                <p:cNvPr id="11329" name="Rectangle 65"/>
                <p:cNvSpPr>
                  <a:spLocks noChangeArrowheads="1"/>
                </p:cNvSpPr>
                <p:nvPr/>
              </p:nvSpPr>
              <p:spPr bwMode="auto">
                <a:xfrm>
                  <a:off x="1265" y="98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Arial" charset="0"/>
                    </a:rPr>
                    <a:t>26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11357" name="Rectangle 93"/>
                <p:cNvSpPr>
                  <a:spLocks noChangeArrowheads="1"/>
                </p:cNvSpPr>
                <p:nvPr/>
              </p:nvSpPr>
              <p:spPr bwMode="auto">
                <a:xfrm>
                  <a:off x="1222" y="98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60" name="Group 96"/>
              <p:cNvGrpSpPr>
                <a:grpSpLocks/>
              </p:cNvGrpSpPr>
              <p:nvPr/>
            </p:nvGrpSpPr>
            <p:grpSpPr bwMode="auto">
              <a:xfrm>
                <a:off x="2444" y="989"/>
                <a:ext cx="1222" cy="480"/>
                <a:chOff x="2444" y="989"/>
                <a:chExt cx="1222" cy="480"/>
              </a:xfrm>
            </p:grpSpPr>
            <p:sp>
              <p:nvSpPr>
                <p:cNvPr id="11330" name="Rectangle 66"/>
                <p:cNvSpPr>
                  <a:spLocks noChangeArrowheads="1"/>
                </p:cNvSpPr>
                <p:nvPr/>
              </p:nvSpPr>
              <p:spPr bwMode="auto">
                <a:xfrm>
                  <a:off x="2487" y="98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Arial" charset="0"/>
                    </a:rPr>
                    <a:t>44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11359" name="Rectangle 95"/>
                <p:cNvSpPr>
                  <a:spLocks noChangeArrowheads="1"/>
                </p:cNvSpPr>
                <p:nvPr/>
              </p:nvSpPr>
              <p:spPr bwMode="auto">
                <a:xfrm>
                  <a:off x="2444" y="98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62" name="Group 98"/>
              <p:cNvGrpSpPr>
                <a:grpSpLocks/>
              </p:cNvGrpSpPr>
              <p:nvPr/>
            </p:nvGrpSpPr>
            <p:grpSpPr bwMode="auto">
              <a:xfrm>
                <a:off x="0" y="1469"/>
                <a:ext cx="1222" cy="480"/>
                <a:chOff x="0" y="1469"/>
                <a:chExt cx="1222" cy="480"/>
              </a:xfrm>
            </p:grpSpPr>
            <p:sp>
              <p:nvSpPr>
                <p:cNvPr id="11331" name="Rectangle 67"/>
                <p:cNvSpPr>
                  <a:spLocks noChangeArrowheads="1"/>
                </p:cNvSpPr>
                <p:nvPr/>
              </p:nvSpPr>
              <p:spPr bwMode="auto">
                <a:xfrm>
                  <a:off x="43" y="146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Arial" charset="0"/>
                    </a:rPr>
                    <a:t>2.2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11361" name="Rectangle 97"/>
                <p:cNvSpPr>
                  <a:spLocks noChangeArrowheads="1"/>
                </p:cNvSpPr>
                <p:nvPr/>
              </p:nvSpPr>
              <p:spPr bwMode="auto">
                <a:xfrm>
                  <a:off x="0" y="146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64" name="Group 100"/>
              <p:cNvGrpSpPr>
                <a:grpSpLocks/>
              </p:cNvGrpSpPr>
              <p:nvPr/>
            </p:nvGrpSpPr>
            <p:grpSpPr bwMode="auto">
              <a:xfrm>
                <a:off x="1222" y="1469"/>
                <a:ext cx="1222" cy="480"/>
                <a:chOff x="1222" y="1469"/>
                <a:chExt cx="1222" cy="480"/>
              </a:xfrm>
            </p:grpSpPr>
            <p:sp>
              <p:nvSpPr>
                <p:cNvPr id="11332" name="Rectangle 68"/>
                <p:cNvSpPr>
                  <a:spLocks noChangeArrowheads="1"/>
                </p:cNvSpPr>
                <p:nvPr/>
              </p:nvSpPr>
              <p:spPr bwMode="auto">
                <a:xfrm>
                  <a:off x="1265" y="146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Arial" charset="0"/>
                    </a:rPr>
                    <a:t>20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11363" name="Rectangle 99"/>
                <p:cNvSpPr>
                  <a:spLocks noChangeArrowheads="1"/>
                </p:cNvSpPr>
                <p:nvPr/>
              </p:nvSpPr>
              <p:spPr bwMode="auto">
                <a:xfrm>
                  <a:off x="1222" y="146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66" name="Group 102"/>
              <p:cNvGrpSpPr>
                <a:grpSpLocks/>
              </p:cNvGrpSpPr>
              <p:nvPr/>
            </p:nvGrpSpPr>
            <p:grpSpPr bwMode="auto">
              <a:xfrm>
                <a:off x="2444" y="1469"/>
                <a:ext cx="1222" cy="480"/>
                <a:chOff x="2444" y="1469"/>
                <a:chExt cx="1222" cy="480"/>
              </a:xfrm>
            </p:grpSpPr>
            <p:sp>
              <p:nvSpPr>
                <p:cNvPr id="11333" name="Rectangle 69"/>
                <p:cNvSpPr>
                  <a:spLocks noChangeArrowheads="1"/>
                </p:cNvSpPr>
                <p:nvPr/>
              </p:nvSpPr>
              <p:spPr bwMode="auto">
                <a:xfrm>
                  <a:off x="2487" y="146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Arial" charset="0"/>
                    </a:rPr>
                    <a:t>44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11365" name="Rectangle 101"/>
                <p:cNvSpPr>
                  <a:spLocks noChangeArrowheads="1"/>
                </p:cNvSpPr>
                <p:nvPr/>
              </p:nvSpPr>
              <p:spPr bwMode="auto">
                <a:xfrm>
                  <a:off x="2444" y="146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68" name="Group 104"/>
              <p:cNvGrpSpPr>
                <a:grpSpLocks/>
              </p:cNvGrpSpPr>
              <p:nvPr/>
            </p:nvGrpSpPr>
            <p:grpSpPr bwMode="auto">
              <a:xfrm>
                <a:off x="0" y="1949"/>
                <a:ext cx="1222" cy="480"/>
                <a:chOff x="0" y="1949"/>
                <a:chExt cx="1222" cy="480"/>
              </a:xfrm>
            </p:grpSpPr>
            <p:sp>
              <p:nvSpPr>
                <p:cNvPr id="11334" name="Rectangle 70"/>
                <p:cNvSpPr>
                  <a:spLocks noChangeArrowheads="1"/>
                </p:cNvSpPr>
                <p:nvPr/>
              </p:nvSpPr>
              <p:spPr bwMode="auto">
                <a:xfrm>
                  <a:off x="43" y="194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Arial" charset="0"/>
                    </a:rPr>
                    <a:t>2.6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11367" name="Rectangle 103"/>
                <p:cNvSpPr>
                  <a:spLocks noChangeArrowheads="1"/>
                </p:cNvSpPr>
                <p:nvPr/>
              </p:nvSpPr>
              <p:spPr bwMode="auto">
                <a:xfrm>
                  <a:off x="0" y="194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70" name="Group 106"/>
              <p:cNvGrpSpPr>
                <a:grpSpLocks/>
              </p:cNvGrpSpPr>
              <p:nvPr/>
            </p:nvGrpSpPr>
            <p:grpSpPr bwMode="auto">
              <a:xfrm>
                <a:off x="1222" y="1949"/>
                <a:ext cx="1222" cy="480"/>
                <a:chOff x="1222" y="1949"/>
                <a:chExt cx="1222" cy="480"/>
              </a:xfrm>
            </p:grpSpPr>
            <p:sp>
              <p:nvSpPr>
                <p:cNvPr id="11335" name="Rectangle 71"/>
                <p:cNvSpPr>
                  <a:spLocks noChangeArrowheads="1"/>
                </p:cNvSpPr>
                <p:nvPr/>
              </p:nvSpPr>
              <p:spPr bwMode="auto">
                <a:xfrm>
                  <a:off x="1265" y="194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Arial" charset="0"/>
                    </a:rPr>
                    <a:t>17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11369" name="Rectangle 105"/>
                <p:cNvSpPr>
                  <a:spLocks noChangeArrowheads="1"/>
                </p:cNvSpPr>
                <p:nvPr/>
              </p:nvSpPr>
              <p:spPr bwMode="auto">
                <a:xfrm>
                  <a:off x="1222" y="194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72" name="Group 108"/>
              <p:cNvGrpSpPr>
                <a:grpSpLocks/>
              </p:cNvGrpSpPr>
              <p:nvPr/>
            </p:nvGrpSpPr>
            <p:grpSpPr bwMode="auto">
              <a:xfrm>
                <a:off x="2444" y="1949"/>
                <a:ext cx="1222" cy="480"/>
                <a:chOff x="2444" y="1949"/>
                <a:chExt cx="1222" cy="480"/>
              </a:xfrm>
            </p:grpSpPr>
            <p:sp>
              <p:nvSpPr>
                <p:cNvPr id="11336" name="Rectangle 72"/>
                <p:cNvSpPr>
                  <a:spLocks noChangeArrowheads="1"/>
                </p:cNvSpPr>
                <p:nvPr/>
              </p:nvSpPr>
              <p:spPr bwMode="auto">
                <a:xfrm>
                  <a:off x="2487" y="1949"/>
                  <a:ext cx="1136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2000" b="1">
                      <a:latin typeface="Arial" charset="0"/>
                      <a:cs typeface="Arial" charset="0"/>
                    </a:rPr>
                    <a:t>44</a:t>
                  </a:r>
                  <a:endParaRPr 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11371" name="Rectangle 107"/>
                <p:cNvSpPr>
                  <a:spLocks noChangeArrowheads="1"/>
                </p:cNvSpPr>
                <p:nvPr/>
              </p:nvSpPr>
              <p:spPr bwMode="auto">
                <a:xfrm>
                  <a:off x="2444" y="194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374" name="Rectangle 110"/>
            <p:cNvSpPr>
              <a:spLocks noChangeArrowheads="1"/>
            </p:cNvSpPr>
            <p:nvPr/>
          </p:nvSpPr>
          <p:spPr bwMode="auto">
            <a:xfrm>
              <a:off x="-3" y="-3"/>
              <a:ext cx="3672" cy="2435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rtl="1"/>
            <a:r>
              <a:rPr lang="fa-IR" sz="4800" b="1" dirty="0" smtClean="0">
                <a:latin typeface="Arial" charset="0"/>
                <a:cs typeface="2  Kamran" pitchFamily="2" charset="-78"/>
              </a:rPr>
              <a:t>نمودار به دست آمده از این داده ها</a:t>
            </a:r>
            <a:endParaRPr lang="en-US" sz="4800" b="1" dirty="0" smtClean="0">
              <a:latin typeface="Arial" charset="0"/>
              <a:cs typeface="2  Kamran" pitchFamily="2" charset="-7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 algn="r" rtl="1"/>
            <a:r>
              <a:rPr lang="fa-IR" sz="2800" dirty="0" smtClean="0">
                <a:latin typeface="Arial" charset="0"/>
                <a:cs typeface="2  Koodak" pitchFamily="2" charset="-78"/>
              </a:rPr>
              <a:t>اگر حجم را بر اساس فشار رسم کنیم، مشاهده می شود که حجم کمتر، فشار بیشتری دارد. به این صورت که با افزایش فشار حجم گازها کاهش می یابد و برعکس.</a:t>
            </a:r>
            <a:endParaRPr lang="en-GB" sz="2800" dirty="0" smtClean="0">
              <a:latin typeface="Arial" charset="0"/>
              <a:cs typeface="2  Koodak" pitchFamily="2" charset="-78"/>
            </a:endParaRPr>
          </a:p>
          <a:p>
            <a:pPr algn="r" rtl="1"/>
            <a:endParaRPr lang="en-US" sz="2800" dirty="0" smtClean="0">
              <a:latin typeface="Arial" charset="0"/>
              <a:cs typeface="2  Koodak" pitchFamily="2" charset="-78"/>
            </a:endParaRP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2743200" y="4038600"/>
          <a:ext cx="3657600" cy="2314575"/>
        </p:xfrm>
        <a:graphic>
          <a:graphicData uri="http://schemas.openxmlformats.org/presentationml/2006/ole">
            <p:oleObj spid="_x0000_s12293" name="Bitmap Image" r:id="rId3" imgW="4420217" imgH="2980952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227</TotalTime>
  <Words>556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Times New Roman</vt:lpstr>
      <vt:lpstr>Andy</vt:lpstr>
      <vt:lpstr>Arial</vt:lpstr>
      <vt:lpstr>Symbol</vt:lpstr>
      <vt:lpstr>Bradley Hand ITC</vt:lpstr>
      <vt:lpstr>Flow</vt:lpstr>
      <vt:lpstr>Bitmap Image</vt:lpstr>
      <vt:lpstr>قانون بویل</vt:lpstr>
      <vt:lpstr>قانون بویل چیست؟</vt:lpstr>
      <vt:lpstr>چطور فرمول قانون بویل را می توان نوشت؟</vt:lpstr>
      <vt:lpstr>چطور می توان قانون بویل را بررسی کرد؟</vt:lpstr>
      <vt:lpstr>دستگاه قانون بویل</vt:lpstr>
      <vt:lpstr>بعضی از نتایج تجربی در پایین آمده است:</vt:lpstr>
      <vt:lpstr>نتایج تجربی نشان می دهد که:</vt:lpstr>
      <vt:lpstr>حال، نتایج کامل تجربی</vt:lpstr>
      <vt:lpstr>نمودار به دست آمده از این داده ها</vt:lpstr>
      <vt:lpstr>نمودار دیگر بدست آمده از داده ها</vt:lpstr>
      <vt:lpstr>به قانون بویل دوباره برمی گردیم:</vt:lpstr>
      <vt:lpstr>مسئله</vt:lpstr>
      <vt:lpstr>راه حل:</vt:lpstr>
      <vt:lpstr>حال، برای محاسبه داریم: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Boyle’s Law</dc:title>
  <dc:creator>PARVIN11</dc:creator>
  <cp:lastModifiedBy>p2</cp:lastModifiedBy>
  <cp:revision>17</cp:revision>
  <dcterms:created xsi:type="dcterms:W3CDTF">2002-02-03T21:04:49Z</dcterms:created>
  <dcterms:modified xsi:type="dcterms:W3CDTF">2016-07-22T19:37:45Z</dcterms:modified>
</cp:coreProperties>
</file>