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7"/>
  </p:notesMasterIdLst>
  <p:sldIdLst>
    <p:sldId id="273" r:id="rId2"/>
    <p:sldId id="256" r:id="rId3"/>
    <p:sldId id="270" r:id="rId4"/>
    <p:sldId id="269" r:id="rId5"/>
    <p:sldId id="265" r:id="rId6"/>
    <p:sldId id="274" r:id="rId7"/>
    <p:sldId id="264" r:id="rId8"/>
    <p:sldId id="266" r:id="rId9"/>
    <p:sldId id="271" r:id="rId10"/>
    <p:sldId id="272" r:id="rId11"/>
    <p:sldId id="268" r:id="rId12"/>
    <p:sldId id="257" r:id="rId13"/>
    <p:sldId id="263" r:id="rId14"/>
    <p:sldId id="262"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999"/>
    <a:srgbClr val="FF5B5B"/>
    <a:srgbClr val="FFFF66"/>
    <a:srgbClr val="C00000"/>
    <a:srgbClr val="4FD1FF"/>
    <a:srgbClr val="00421E"/>
    <a:srgbClr val="21FF85"/>
    <a:srgbClr val="99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7" d="100"/>
          <a:sy n="47" d="100"/>
        </p:scale>
        <p:origin x="7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4B943-6793-43AF-95B3-AD312E458DE8}"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0A939-6634-4569-8A11-4DCC761B73D3}" type="slidenum">
              <a:rPr lang="en-US" smtClean="0"/>
              <a:t>‹#›</a:t>
            </a:fld>
            <a:endParaRPr lang="en-US"/>
          </a:p>
        </p:txBody>
      </p:sp>
    </p:spTree>
    <p:extLst>
      <p:ext uri="{BB962C8B-B14F-4D97-AF65-F5344CB8AC3E}">
        <p14:creationId xmlns:p14="http://schemas.microsoft.com/office/powerpoint/2010/main" val="156386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BB6C998-A20B-46C0-8DCC-BF00A7EEA258}" type="datetime1">
              <a:rPr lang="en-US" smtClean="0"/>
              <a:t>9/28/2018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347924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DE9FB1-00F9-4058-A1AB-DE53A7F19F77}" type="datetime1">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51021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9FE9AE8-203A-44C8-AE3D-176CF49AD405}" type="datetime1">
              <a:rPr lang="en-US" smtClean="0"/>
              <a:t>9/28/2018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288362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33555A7-54B9-40F5-8414-1303DF377221}" type="datetime1">
              <a:rPr lang="en-US" smtClean="0"/>
              <a:t>9/28/2018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7843609-069C-402B-9409-F0E77861ACFE}"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57411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D33D485-EBC2-46FD-894F-FAA1B3BD71D8}" type="datetime1">
              <a:rPr lang="en-US" smtClean="0"/>
              <a:t>9/28/2018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335893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71CF9D6-BF0A-4069-9A22-7149BD05A30E}" type="datetime1">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1258326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53ACFDE-C0C5-4C2B-9590-F09AD80C8FC2}" type="datetime1">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66178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871DF-4F71-42EF-B045-C68DEFBCE329}"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129336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38338F0-2365-441E-AFCC-35A63A021369}" type="datetime1">
              <a:rPr lang="en-US" smtClean="0"/>
              <a:t>9/28/2018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189270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6FA863-A1AF-4691-9AEF-1751C5A35839}"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422567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159BA70-C2CF-4539-BFD2-505F786EC2EA}" type="datetime1">
              <a:rPr lang="en-US" smtClean="0"/>
              <a:t>9/28/2018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246164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2433A3-4EBD-43FB-B2C9-0A9DA7F91E88}" type="datetime1">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52079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449703-7A2C-4B5F-AC46-0BEACCCBE89C}" type="datetime1">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95545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61937F-77E4-4487-81C5-4041B7FC3004}" type="datetime1">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131180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9655D-47AC-4CCB-9119-5C5D46F3AE67}" type="datetime1">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212090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223C93-0C04-4859-9952-C895CB538310}" type="datetime1">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122346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FD2305-2497-4B93-B6AF-0E95E49ADE18}" type="datetime1">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3609-069C-402B-9409-F0E77861ACFE}" type="slidenum">
              <a:rPr lang="en-US" smtClean="0"/>
              <a:t>‹#›</a:t>
            </a:fld>
            <a:endParaRPr lang="en-US"/>
          </a:p>
        </p:txBody>
      </p:sp>
    </p:spTree>
    <p:extLst>
      <p:ext uri="{BB962C8B-B14F-4D97-AF65-F5344CB8AC3E}">
        <p14:creationId xmlns:p14="http://schemas.microsoft.com/office/powerpoint/2010/main" val="229803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hade val="98000"/>
                <a:satMod val="150000"/>
                <a:lumMod val="102000"/>
              </a:schemeClr>
            </a:gs>
            <a:gs pos="25000">
              <a:schemeClr val="bg1">
                <a:tint val="98000"/>
                <a:shade val="90000"/>
                <a:satMod val="13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D2A92C-5380-489E-83B0-98044DE9AE05}" type="datetime1">
              <a:rPr lang="en-US" smtClean="0"/>
              <a:t>9/28/2018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843609-069C-402B-9409-F0E77861ACFE}" type="slidenum">
              <a:rPr lang="en-US" smtClean="0"/>
              <a:t>‹#›</a:t>
            </a:fld>
            <a:endParaRPr lang="en-US"/>
          </a:p>
        </p:txBody>
      </p:sp>
    </p:spTree>
    <p:extLst>
      <p:ext uri="{BB962C8B-B14F-4D97-AF65-F5344CB8AC3E}">
        <p14:creationId xmlns:p14="http://schemas.microsoft.com/office/powerpoint/2010/main" val="428807516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dirty="0"/>
          </a:p>
        </p:txBody>
      </p:sp>
      <p:sp>
        <p:nvSpPr>
          <p:cNvPr id="7" name="Rectangle 6"/>
          <p:cNvSpPr/>
          <p:nvPr/>
        </p:nvSpPr>
        <p:spPr>
          <a:xfrm>
            <a:off x="6145306" y="1803405"/>
            <a:ext cx="3240740"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b="0" cap="none" spc="0" dirty="0">
                <a:ln w="0"/>
                <a:solidFill>
                  <a:schemeClr val="tx1"/>
                </a:solidFill>
                <a:effectLst>
                  <a:outerShdw blurRad="38100" dist="19050" dir="2700000" algn="tl" rotWithShape="0">
                    <a:schemeClr val="dk1">
                      <a:alpha val="40000"/>
                    </a:schemeClr>
                  </a:outerShdw>
                </a:effectLst>
              </a:rPr>
              <a:t>here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Rectangle 8"/>
          <p:cNvSpPr/>
          <p:nvPr/>
        </p:nvSpPr>
        <p:spPr>
          <a:xfrm>
            <a:off x="5755341" y="685800"/>
            <a:ext cx="6064623" cy="830997"/>
          </a:xfrm>
          <a:prstGeom prst="rect">
            <a:avLst/>
          </a:prstGeom>
          <a:noFill/>
        </p:spPr>
        <p:txBody>
          <a:bodyPr wrap="square" lIns="91440" tIns="45720" rIns="91440" bIns="45720">
            <a:spAutoFit/>
          </a:bodyPr>
          <a:lstStyle/>
          <a:p>
            <a:pPr algn="ctr"/>
            <a:r>
              <a:rPr lang="en-US" sz="2400" b="1" dirty="0" smtClean="0">
                <a:ln w="0"/>
                <a:solidFill>
                  <a:schemeClr val="accent6">
                    <a:lumMod val="50000"/>
                  </a:schemeClr>
                </a:solidFill>
                <a:effectLst>
                  <a:outerShdw blurRad="38100" dist="19050" dir="2700000" algn="tl" rotWithShape="0">
                    <a:schemeClr val="dk1">
                      <a:alpha val="40000"/>
                    </a:schemeClr>
                  </a:outerShdw>
                </a:effectLst>
                <a:latin typeface="Caslon Calligraphic Initials" panose="020B0000000000000000" pitchFamily="34" charset="0"/>
              </a:rPr>
              <a:t>IN THE NAME OF GOD</a:t>
            </a:r>
            <a:endParaRPr lang="en-US" sz="2400" b="1" cap="none" spc="0" dirty="0">
              <a:ln w="0"/>
              <a:solidFill>
                <a:schemeClr val="accent6">
                  <a:lumMod val="50000"/>
                </a:schemeClr>
              </a:solidFill>
              <a:effectLst>
                <a:outerShdw blurRad="38100" dist="19050" dir="2700000" algn="tl" rotWithShape="0">
                  <a:schemeClr val="dk1">
                    <a:alpha val="40000"/>
                  </a:schemeClr>
                </a:outerShdw>
              </a:effectLst>
              <a:latin typeface="Caslon Calligraphic Initials" panose="020B0000000000000000" pitchFamily="34" charset="0"/>
            </a:endParaRPr>
          </a:p>
        </p:txBody>
      </p:sp>
      <p:sp>
        <p:nvSpPr>
          <p:cNvPr id="12" name="Content Placeholder 10"/>
          <p:cNvSpPr txBox="1">
            <a:spLocks/>
          </p:cNvSpPr>
          <p:nvPr/>
        </p:nvSpPr>
        <p:spPr>
          <a:xfrm>
            <a:off x="5889812" y="2474616"/>
            <a:ext cx="5930152" cy="23077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err="1" smtClean="0"/>
              <a:t>Provider:M.Kohi</a:t>
            </a:r>
            <a:endParaRPr lang="en-US" sz="2800" b="1" dirty="0" smtClean="0"/>
          </a:p>
        </p:txBody>
      </p:sp>
    </p:spTree>
    <p:extLst>
      <p:ext uri="{BB962C8B-B14F-4D97-AF65-F5344CB8AC3E}">
        <p14:creationId xmlns:p14="http://schemas.microsoft.com/office/powerpoint/2010/main" val="1168745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955" y="2396231"/>
            <a:ext cx="6639034" cy="3635934"/>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V</a:t>
            </a:r>
            <a:r>
              <a:rPr lang="en-US" sz="2800" dirty="0" smtClean="0">
                <a:latin typeface="Times New Roman" panose="02020603050405020304" pitchFamily="18" charset="0"/>
                <a:cs typeface="Times New Roman" panose="02020603050405020304" pitchFamily="18" charset="0"/>
              </a:rPr>
              <a:t>ery </a:t>
            </a:r>
            <a:r>
              <a:rPr lang="en-US" sz="2800" dirty="0">
                <a:latin typeface="Times New Roman" panose="02020603050405020304" pitchFamily="18" charset="0"/>
                <a:cs typeface="Times New Roman" panose="02020603050405020304" pitchFamily="18" charset="0"/>
              </a:rPr>
              <a:t>important class of luminescent metal complexes, some of which are ubiquitous in nature, are those with planar organic ligands with extensive annular delocalization like the porphyrins and related compounds, the chlorophylls, and the </a:t>
            </a:r>
            <a:r>
              <a:rPr lang="en-US" sz="2800" dirty="0" err="1" smtClean="0">
                <a:latin typeface="Times New Roman" panose="02020603050405020304" pitchFamily="18" charset="0"/>
                <a:cs typeface="Times New Roman" panose="02020603050405020304" pitchFamily="18" charset="0"/>
              </a:rPr>
              <a:t>phtalocyanines</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7</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34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391167" y="3425970"/>
            <a:ext cx="2943636" cy="2781688"/>
          </a:xfrm>
          <a:prstGeom prst="rect">
            <a:avLst/>
          </a:prstGeom>
        </p:spPr>
      </p:pic>
      <p:pic>
        <p:nvPicPr>
          <p:cNvPr id="6" name="Picture 5" descr="Screen Clipping"/>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3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498373" y="844637"/>
            <a:ext cx="2229161" cy="2000529"/>
          </a:xfrm>
          <a:prstGeom prst="rect">
            <a:avLst/>
          </a:prstGeom>
        </p:spPr>
      </p:pic>
    </p:spTree>
    <p:extLst>
      <p:ext uri="{BB962C8B-B14F-4D97-AF65-F5344CB8AC3E}">
        <p14:creationId xmlns:p14="http://schemas.microsoft.com/office/powerpoint/2010/main" val="2132499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tint val="98000"/>
                <a:shade val="90000"/>
                <a:satMod val="130000"/>
                <a:lumMod val="103000"/>
              </a:schemeClr>
            </a:gs>
            <a:gs pos="81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9788" y="1231712"/>
            <a:ext cx="7938191" cy="4891844"/>
          </a:xfrm>
        </p:spPr>
        <p:txBody>
          <a:bodyPr>
            <a:noAutofit/>
          </a:bodyPr>
          <a:lstStyle/>
          <a:p>
            <a:pPr>
              <a:lnSpc>
                <a:spcPct val="100000"/>
              </a:lnSpc>
            </a:pPr>
            <a:r>
              <a:rPr lang="en-US" sz="8000" cap="none" dirty="0">
                <a:ln w="0">
                  <a:solidFill>
                    <a:srgbClr val="009999"/>
                  </a:solidFill>
                </a:ln>
                <a:solidFill>
                  <a:srgbClr val="002060"/>
                </a:solidFill>
                <a:effectLst>
                  <a:glow rad="228600">
                    <a:srgbClr val="00B0F0">
                      <a:alpha val="40000"/>
                    </a:srgbClr>
                  </a:glow>
                  <a:reflection blurRad="6350" stA="53000" endA="300" endPos="35500" dir="5400000" sy="-90000" algn="bl" rotWithShape="0"/>
                </a:effectLst>
                <a:latin typeface="Times New Roman" panose="02020603050405020304" pitchFamily="18" charset="0"/>
                <a:cs typeface="Times New Roman" panose="02020603050405020304" pitchFamily="18" charset="0"/>
              </a:rPr>
              <a:t>P</a:t>
            </a:r>
            <a:r>
              <a:rPr lang="fr-FR" sz="8000" cap="none" dirty="0" err="1" smtClean="0">
                <a:ln w="0">
                  <a:solidFill>
                    <a:srgbClr val="009999"/>
                  </a:solidFill>
                </a:ln>
                <a:solidFill>
                  <a:srgbClr val="002060"/>
                </a:solidFill>
                <a:effectLst>
                  <a:glow rad="228600">
                    <a:srgbClr val="00B0F0">
                      <a:alpha val="40000"/>
                    </a:srgbClr>
                  </a:glow>
                  <a:reflection blurRad="6350" stA="53000" endA="300" endPos="35500" dir="5400000" sy="-90000" algn="bl" rotWithShape="0"/>
                </a:effectLst>
                <a:latin typeface="Times New Roman" panose="02020603050405020304" pitchFamily="18" charset="0"/>
                <a:cs typeface="Times New Roman" panose="02020603050405020304" pitchFamily="18" charset="0"/>
              </a:rPr>
              <a:t>hotoluminescent</a:t>
            </a:r>
            <a:r>
              <a:rPr lang="fr-FR" sz="8000" cap="none" dirty="0" smtClean="0">
                <a:ln w="0">
                  <a:solidFill>
                    <a:srgbClr val="009999"/>
                  </a:solidFill>
                </a:ln>
                <a:solidFill>
                  <a:srgbClr val="002060"/>
                </a:solidFill>
                <a:effectLst>
                  <a:glow rad="228600">
                    <a:srgbClr val="00B0F0">
                      <a:alpha val="40000"/>
                    </a:srgbClr>
                  </a:glo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fr-FR" sz="9600" cap="none" dirty="0">
                <a:ln w="0">
                  <a:solidFill>
                    <a:srgbClr val="009999"/>
                  </a:solidFill>
                </a:ln>
                <a:solidFill>
                  <a:srgbClr val="002060"/>
                </a:solidFill>
                <a:effectLst>
                  <a:glow rad="228600">
                    <a:srgbClr val="00B0F0">
                      <a:alpha val="40000"/>
                    </a:srgbClr>
                  </a:glow>
                  <a:reflection blurRad="6350" stA="53000" endA="300" endPos="35500" dir="5400000" sy="-90000" algn="bl" rotWithShape="0"/>
                </a:effectLst>
                <a:latin typeface="Times New Roman" panose="02020603050405020304" pitchFamily="18" charset="0"/>
                <a:cs typeface="Times New Roman" panose="02020603050405020304" pitchFamily="18" charset="0"/>
              </a:rPr>
              <a:t>Pt(II) </a:t>
            </a:r>
            <a:r>
              <a:rPr lang="fr-FR" sz="8000" cap="none" dirty="0">
                <a:ln w="0">
                  <a:solidFill>
                    <a:srgbClr val="009999"/>
                  </a:solidFill>
                </a:ln>
                <a:solidFill>
                  <a:srgbClr val="002060"/>
                </a:solidFill>
                <a:effectLst>
                  <a:glow rad="228600">
                    <a:srgbClr val="00B0F0">
                      <a:alpha val="40000"/>
                    </a:srgbClr>
                  </a:glow>
                  <a:reflection blurRad="6350" stA="53000" endA="300" endPos="35500" dir="5400000" sy="-90000" algn="bl" rotWithShape="0"/>
                </a:effectLst>
                <a:latin typeface="Times New Roman" panose="02020603050405020304" pitchFamily="18" charset="0"/>
                <a:cs typeface="Times New Roman" panose="02020603050405020304" pitchFamily="18" charset="0"/>
              </a:rPr>
              <a:t>Complexes </a:t>
            </a:r>
            <a:endParaRPr lang="en-US" sz="8000" dirty="0">
              <a:ln w="0">
                <a:solidFill>
                  <a:srgbClr val="009999"/>
                </a:solidFill>
              </a:ln>
              <a:solidFill>
                <a:srgbClr val="002060"/>
              </a:solidFill>
              <a:effectLst>
                <a:glow rad="228600">
                  <a:srgbClr val="00B0F0">
                    <a:alpha val="40000"/>
                  </a:srgbClr>
                </a:glow>
                <a:reflection blurRad="6350" stA="53000" endA="300" endPos="35500" dir="5400000" sy="-90000" algn="bl" rotWithShape="0"/>
              </a:effectLst>
            </a:endParaRPr>
          </a:p>
        </p:txBody>
      </p:sp>
      <p:sp>
        <p:nvSpPr>
          <p:cNvPr id="5"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8</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2">
            <a:clrChange>
              <a:clrFrom>
                <a:srgbClr val="FDFDFD"/>
              </a:clrFrom>
              <a:clrTo>
                <a:srgbClr val="FDFDFD">
                  <a:alpha val="0"/>
                </a:srgbClr>
              </a:clrTo>
            </a:clrChange>
            <a:extLst>
              <a:ext uri="{BEBA8EAE-BF5A-486C-A8C5-ECC9F3942E4B}">
                <a14:imgProps xmlns:a14="http://schemas.microsoft.com/office/drawing/2010/main">
                  <a14:imgLayer r:embed="rId3">
                    <a14:imgEffect>
                      <a14:sharpenSoften amount="1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93292" y="1413205"/>
            <a:ext cx="3375803" cy="4946418"/>
          </a:xfrm>
          <a:prstGeom prst="rect">
            <a:avLst/>
          </a:prstGeom>
        </p:spPr>
      </p:pic>
    </p:spTree>
    <p:extLst>
      <p:ext uri="{BB962C8B-B14F-4D97-AF65-F5344CB8AC3E}">
        <p14:creationId xmlns:p14="http://schemas.microsoft.com/office/powerpoint/2010/main" val="4058718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hade val="98000"/>
                <a:satMod val="150000"/>
                <a:lumMod val="102000"/>
              </a:schemeClr>
            </a:gs>
            <a:gs pos="25000">
              <a:schemeClr val="bg1">
                <a:tint val="98000"/>
                <a:shade val="90000"/>
                <a:satMod val="130000"/>
                <a:lumMod val="100000"/>
                <a:alpha val="9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803207087"/>
              </p:ext>
            </p:extLst>
          </p:nvPr>
        </p:nvGraphicFramePr>
        <p:xfrm>
          <a:off x="751256" y="711231"/>
          <a:ext cx="7424556" cy="6027737"/>
        </p:xfrm>
        <a:graphic>
          <a:graphicData uri="http://schemas.openxmlformats.org/presentationml/2006/ole">
            <mc:AlternateContent xmlns:mc="http://schemas.openxmlformats.org/markup-compatibility/2006">
              <mc:Choice xmlns:v="urn:schemas-microsoft-com:vml" Requires="v">
                <p:oleObj spid="_x0000_s1153" name="CS ChemDraw Drawing" r:id="rId3" imgW="6480360" imgH="6027840" progId="ChemDraw.Document.6.0">
                  <p:embed/>
                </p:oleObj>
              </mc:Choice>
              <mc:Fallback>
                <p:oleObj name="CS ChemDraw Drawing" r:id="rId3" imgW="6480360" imgH="6027840" progId="ChemDraw.Document.6.0">
                  <p:embed/>
                  <p:pic>
                    <p:nvPicPr>
                      <p:cNvPr id="0" name=""/>
                      <p:cNvPicPr/>
                      <p:nvPr/>
                    </p:nvPicPr>
                    <p:blipFill>
                      <a:blip r:embed="rId4"/>
                      <a:stretch>
                        <a:fillRect/>
                      </a:stretch>
                    </p:blipFill>
                    <p:spPr>
                      <a:xfrm>
                        <a:off x="751256" y="711231"/>
                        <a:ext cx="7424556" cy="6027737"/>
                      </a:xfrm>
                      <a:prstGeom prst="rect">
                        <a:avLst/>
                      </a:prstGeom>
                    </p:spPr>
                  </p:pic>
                </p:oleObj>
              </mc:Fallback>
            </mc:AlternateContent>
          </a:graphicData>
        </a:graphic>
      </p:graphicFrame>
      <p:sp>
        <p:nvSpPr>
          <p:cNvPr id="7" name="Rectangle 6"/>
          <p:cNvSpPr/>
          <p:nvPr/>
        </p:nvSpPr>
        <p:spPr>
          <a:xfrm>
            <a:off x="5551715" y="328390"/>
            <a:ext cx="6836228" cy="1754326"/>
          </a:xfrm>
          <a:prstGeom prst="rect">
            <a:avLst/>
          </a:prstGeom>
        </p:spPr>
        <p:txBody>
          <a:bodyPr wrap="square">
            <a:spAutoFit/>
          </a:bodyPr>
          <a:lstStyle/>
          <a:p>
            <a:r>
              <a:rPr lang="en-US" sz="3600" dirty="0">
                <a:ln w="0"/>
                <a:solidFill>
                  <a:srgbClr val="7030A0"/>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600" dirty="0" smtClean="0">
                <a:ln w="0"/>
                <a:solidFill>
                  <a:srgbClr val="7030A0"/>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Energy </a:t>
            </a:r>
            <a:r>
              <a:rPr lang="en-US" sz="3600" dirty="0">
                <a:ln w="0"/>
                <a:solidFill>
                  <a:srgbClr val="7030A0"/>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level diagram of MOs and possible electronic transitions in a square-planar  Pt(II</a:t>
            </a:r>
            <a:r>
              <a:rPr lang="en-US" sz="3600" dirty="0" smtClean="0">
                <a:ln w="0"/>
                <a:solidFill>
                  <a:srgbClr val="7030A0"/>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complex</a:t>
            </a:r>
            <a:r>
              <a:rPr lang="en-US" sz="3600" dirty="0">
                <a:ln w="0"/>
                <a:solidFill>
                  <a:srgbClr val="7030A0"/>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p>
        </p:txBody>
      </p:sp>
      <p:cxnSp>
        <p:nvCxnSpPr>
          <p:cNvPr id="9" name="Straight Arrow Connector 8"/>
          <p:cNvCxnSpPr/>
          <p:nvPr/>
        </p:nvCxnSpPr>
        <p:spPr>
          <a:xfrm flipV="1">
            <a:off x="5355772" y="2823882"/>
            <a:ext cx="0" cy="21649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5355772" y="3725100"/>
            <a:ext cx="1381204" cy="376518"/>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r>
              <a:rPr lang="en-US" sz="2400" dirty="0">
                <a:latin typeface="Times New Roman" panose="02020603050405020304" pitchFamily="18" charset="0"/>
                <a:cs typeface="Times New Roman" panose="02020603050405020304" pitchFamily="18" charset="0"/>
              </a:rPr>
              <a:t>π -π</a:t>
            </a:r>
            <a:r>
              <a:rPr lang="en-US" sz="2400" baseline="30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V="1">
            <a:off x="5124482" y="2241372"/>
            <a:ext cx="0" cy="272975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5" name="Rectangle 14"/>
          <p:cNvSpPr/>
          <p:nvPr/>
        </p:nvSpPr>
        <p:spPr>
          <a:xfrm>
            <a:off x="4118643" y="4497025"/>
            <a:ext cx="1237129" cy="470647"/>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LMCT</a:t>
            </a:r>
            <a:endParaRPr lang="en-US" sz="2000" dirty="0">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flipH="1" flipV="1">
            <a:off x="4908176" y="3906370"/>
            <a:ext cx="13448" cy="443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3930864" y="4237738"/>
            <a:ext cx="1358153" cy="518573"/>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LF or d-d</a:t>
            </a:r>
            <a:endParaRPr lang="en-US" sz="2000" dirty="0">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4696770" y="2785795"/>
            <a:ext cx="0" cy="1526374"/>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4403672" y="2422461"/>
            <a:ext cx="1022456" cy="363334"/>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US" sz="2000" b="1" dirty="0" smtClean="0">
                <a:solidFill>
                  <a:srgbClr val="00B050"/>
                </a:solidFill>
                <a:latin typeface="Times New Roman" panose="02020603050405020304" pitchFamily="18" charset="0"/>
                <a:cs typeface="Times New Roman" panose="02020603050405020304" pitchFamily="18" charset="0"/>
              </a:rPr>
              <a:t>MLCT</a:t>
            </a:r>
            <a:endParaRPr lang="en-US" sz="2000" b="1" dirty="0">
              <a:solidFill>
                <a:srgbClr val="00B050"/>
              </a:solidFill>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V="1">
            <a:off x="4443533" y="2241372"/>
            <a:ext cx="0" cy="2108884"/>
          </a:xfrm>
          <a:prstGeom prst="straightConnector1">
            <a:avLst/>
          </a:prstGeom>
          <a:ln>
            <a:solidFill>
              <a:srgbClr val="00B0F0"/>
            </a:solidFill>
            <a:tailEnd type="triangle"/>
          </a:ln>
        </p:spPr>
        <p:style>
          <a:lnRef idx="3">
            <a:schemeClr val="dk1"/>
          </a:lnRef>
          <a:fillRef idx="0">
            <a:schemeClr val="dk1"/>
          </a:fillRef>
          <a:effectRef idx="2">
            <a:schemeClr val="dk1"/>
          </a:effectRef>
          <a:fontRef idx="minor">
            <a:schemeClr val="tx1"/>
          </a:fontRef>
        </p:style>
      </p:cxnSp>
      <p:sp>
        <p:nvSpPr>
          <p:cNvPr id="26" name="Rectangle 25"/>
          <p:cNvSpPr/>
          <p:nvPr/>
        </p:nvSpPr>
        <p:spPr>
          <a:xfrm>
            <a:off x="4198723" y="1834611"/>
            <a:ext cx="1227405" cy="470647"/>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400" b="1" dirty="0" smtClean="0">
                <a:solidFill>
                  <a:srgbClr val="00B0F0"/>
                </a:solidFill>
                <a:latin typeface="Times New Roman" panose="02020603050405020304" pitchFamily="18" charset="0"/>
                <a:cs typeface="Times New Roman" panose="02020603050405020304" pitchFamily="18" charset="0"/>
              </a:rPr>
              <a:t>d-s</a:t>
            </a:r>
            <a:r>
              <a:rPr lang="en-US" sz="2000" b="1" dirty="0" smtClean="0">
                <a:solidFill>
                  <a:srgbClr val="00B0F0"/>
                </a:solidFill>
                <a:latin typeface="Times New Roman" panose="02020603050405020304" pitchFamily="18" charset="0"/>
                <a:cs typeface="Times New Roman" panose="02020603050405020304" pitchFamily="18" charset="0"/>
              </a:rPr>
              <a:t> MC</a:t>
            </a:r>
            <a:endParaRPr lang="en-US" sz="2000" b="1" dirty="0">
              <a:solidFill>
                <a:srgbClr val="00B0F0"/>
              </a:solidFill>
              <a:latin typeface="Times New Roman" panose="02020603050405020304" pitchFamily="18" charset="0"/>
              <a:cs typeface="Times New Roman" panose="02020603050405020304" pitchFamily="18" charset="0"/>
            </a:endParaRPr>
          </a:p>
        </p:txBody>
      </p:sp>
      <p:cxnSp>
        <p:nvCxnSpPr>
          <p:cNvPr id="28" name="Straight Arrow Connector 27"/>
          <p:cNvCxnSpPr/>
          <p:nvPr/>
        </p:nvCxnSpPr>
        <p:spPr>
          <a:xfrm flipV="1">
            <a:off x="4275325" y="1847393"/>
            <a:ext cx="0" cy="2502863"/>
          </a:xfrm>
          <a:prstGeom prst="straightConnector1">
            <a:avLst/>
          </a:prstGeom>
          <a:ln>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4118643" y="1464429"/>
            <a:ext cx="1237129" cy="393979"/>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en-US" sz="2400" dirty="0" smtClean="0">
                <a:solidFill>
                  <a:srgbClr val="7030A0"/>
                </a:solidFill>
                <a:latin typeface="Times New Roman" panose="02020603050405020304" pitchFamily="18" charset="0"/>
                <a:cs typeface="Times New Roman" panose="02020603050405020304" pitchFamily="18" charset="0"/>
              </a:rPr>
              <a:t>d-p MC</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8109848" y="6488668"/>
            <a:ext cx="3762633" cy="369332"/>
          </a:xfrm>
          <a:prstGeom prst="rect">
            <a:avLst/>
          </a:prstGeom>
        </p:spPr>
        <p:txBody>
          <a:bodyPr wrap="none">
            <a:spAutoFit/>
          </a:bodyPr>
          <a:lstStyle/>
          <a:p>
            <a:r>
              <a:rPr lang="en-US" b="1" i="1" dirty="0">
                <a:latin typeface="Times New Roman" panose="02020603050405020304" pitchFamily="18" charset="0"/>
                <a:cs typeface="Times New Roman" panose="02020603050405020304" pitchFamily="18" charset="0"/>
              </a:rPr>
              <a:t>Chem. Soc. Rev.</a:t>
            </a:r>
            <a:r>
              <a:rPr lang="en-US" b="1" dirty="0">
                <a:latin typeface="Times New Roman" panose="02020603050405020304" pitchFamily="18" charset="0"/>
                <a:cs typeface="Times New Roman" panose="02020603050405020304" pitchFamily="18" charset="0"/>
              </a:rPr>
              <a:t>, 2013,42, 6128-6185</a:t>
            </a:r>
          </a:p>
        </p:txBody>
      </p:sp>
      <p:sp>
        <p:nvSpPr>
          <p:cNvPr id="19"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9</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2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23" grpId="0"/>
      <p:bldP spid="26"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1"/>
          <p:cNvSpPr txBox="1">
            <a:spLocks/>
          </p:cNvSpPr>
          <p:nvPr/>
        </p:nvSpPr>
        <p:spPr>
          <a:xfrm>
            <a:off x="11704320" y="6482452"/>
            <a:ext cx="437307" cy="357107"/>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10</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978331" y="1440256"/>
            <a:ext cx="6283233" cy="4690832"/>
          </a:xfrm>
          <a:prstGeom prst="rect">
            <a:avLst/>
          </a:prstGeom>
        </p:spPr>
      </p:pic>
      <p:cxnSp>
        <p:nvCxnSpPr>
          <p:cNvPr id="10" name="Straight Arrow Connector 9"/>
          <p:cNvCxnSpPr/>
          <p:nvPr/>
        </p:nvCxnSpPr>
        <p:spPr>
          <a:xfrm flipV="1">
            <a:off x="5721531" y="2782389"/>
            <a:ext cx="0" cy="692331"/>
          </a:xfrm>
          <a:prstGeom prst="straightConnector1">
            <a:avLst/>
          </a:prstGeom>
          <a:ln w="28575">
            <a:solidFill>
              <a:srgbClr val="00999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08914" y="2129246"/>
            <a:ext cx="13063" cy="107115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322423" y="2782389"/>
            <a:ext cx="0" cy="418011"/>
          </a:xfrm>
          <a:prstGeom prst="straightConnector1">
            <a:avLst/>
          </a:prstGeom>
          <a:ln w="28575">
            <a:solidFill>
              <a:srgbClr val="00421E"/>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09359" y="2521132"/>
            <a:ext cx="2416628" cy="679268"/>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r>
              <a:rPr lang="en-US" sz="2000" dirty="0" err="1">
                <a:solidFill>
                  <a:srgbClr val="00421E"/>
                </a:solidFill>
                <a:latin typeface="Times New Roman" panose="02020603050405020304" pitchFamily="18" charset="0"/>
                <a:cs typeface="Times New Roman" panose="02020603050405020304" pitchFamily="18" charset="0"/>
              </a:rPr>
              <a:t>d</a:t>
            </a:r>
            <a:r>
              <a:rPr lang="en-US" sz="2000" baseline="-25000" dirty="0" err="1">
                <a:solidFill>
                  <a:srgbClr val="00421E"/>
                </a:solidFill>
                <a:latin typeface="Times New Roman" panose="02020603050405020304" pitchFamily="18" charset="0"/>
                <a:cs typeface="Times New Roman" panose="02020603050405020304" pitchFamily="18" charset="0"/>
              </a:rPr>
              <a:t>σ</a:t>
            </a:r>
            <a:r>
              <a:rPr lang="en-US" sz="2000" baseline="-25000" dirty="0">
                <a:solidFill>
                  <a:srgbClr val="00421E"/>
                </a:solidFill>
                <a:latin typeface="Times New Roman" panose="02020603050405020304" pitchFamily="18" charset="0"/>
                <a:cs typeface="Times New Roman" panose="02020603050405020304" pitchFamily="18" charset="0"/>
              </a:rPr>
              <a:t>*</a:t>
            </a:r>
            <a:r>
              <a:rPr lang="en-US" sz="2000" dirty="0">
                <a:solidFill>
                  <a:srgbClr val="00421E"/>
                </a:solidFill>
                <a:latin typeface="Times New Roman" panose="02020603050405020304" pitchFamily="18" charset="0"/>
                <a:cs typeface="Times New Roman" panose="02020603050405020304" pitchFamily="18" charset="0"/>
              </a:rPr>
              <a:t> - π* (MMLCT)</a:t>
            </a:r>
          </a:p>
        </p:txBody>
      </p:sp>
      <p:sp>
        <p:nvSpPr>
          <p:cNvPr id="19" name="Rectangle 18"/>
          <p:cNvSpPr/>
          <p:nvPr/>
        </p:nvSpPr>
        <p:spPr>
          <a:xfrm>
            <a:off x="4369148" y="2076883"/>
            <a:ext cx="1750800" cy="405367"/>
          </a:xfrm>
          <a:prstGeom prst="rect">
            <a:avLst/>
          </a:prstGeom>
        </p:spPr>
        <p:txBody>
          <a:bodyPr wrap="none">
            <a:spAutoFit/>
          </a:bodyPr>
          <a:lstStyle/>
          <a:p>
            <a:pPr>
              <a:lnSpc>
                <a:spcPct val="107000"/>
              </a:lnSpc>
              <a:spcAft>
                <a:spcPts val="800"/>
              </a:spcAft>
            </a:pPr>
            <a:r>
              <a:rPr lang="en-US" sz="2000" dirty="0">
                <a:solidFill>
                  <a:srgbClr val="7030A0"/>
                </a:solidFill>
                <a:latin typeface="Times New Roman" panose="02020603050405020304" pitchFamily="18" charset="0"/>
                <a:ea typeface="Calibri" panose="020F0502020204030204" pitchFamily="34" charset="0"/>
                <a:cs typeface="Arial" panose="020B0604020202020204" pitchFamily="34" charset="0"/>
              </a:rPr>
              <a:t>(MC)  </a:t>
            </a:r>
            <a:r>
              <a:rPr lang="en-US" sz="2000" dirty="0" err="1">
                <a:solidFill>
                  <a:srgbClr val="7030A0"/>
                </a:solidFill>
                <a:latin typeface="Times New Roman" panose="02020603050405020304" pitchFamily="18" charset="0"/>
                <a:ea typeface="Calibri" panose="020F0502020204030204" pitchFamily="34" charset="0"/>
                <a:cs typeface="Arial" panose="020B0604020202020204" pitchFamily="34" charset="0"/>
              </a:rPr>
              <a:t>d</a:t>
            </a:r>
            <a:r>
              <a:rPr lang="en-US" sz="2000" baseline="-25000" dirty="0" err="1">
                <a:solidFill>
                  <a:srgbClr val="7030A0"/>
                </a:solidFill>
                <a:latin typeface="Times New Roman" panose="02020603050405020304" pitchFamily="18" charset="0"/>
                <a:ea typeface="Calibri" panose="020F0502020204030204" pitchFamily="34" charset="0"/>
                <a:cs typeface="Arial" panose="020B0604020202020204" pitchFamily="34" charset="0"/>
              </a:rPr>
              <a:t>σ</a:t>
            </a:r>
            <a:r>
              <a:rPr lang="en-US" sz="2000" baseline="-25000" dirty="0">
                <a:solidFill>
                  <a:srgbClr val="7030A0"/>
                </a:solidFill>
                <a:latin typeface="Times New Roman" panose="02020603050405020304" pitchFamily="18" charset="0"/>
                <a:ea typeface="Calibri" panose="020F0502020204030204" pitchFamily="34" charset="0"/>
                <a:cs typeface="Arial" panose="020B0604020202020204" pitchFamily="34" charset="0"/>
              </a:rPr>
              <a:t>*</a:t>
            </a:r>
            <a:r>
              <a:rPr lang="en-US" sz="2000" dirty="0">
                <a:solidFill>
                  <a:srgbClr val="7030A0"/>
                </a:solidFill>
                <a:latin typeface="Times New Roman" panose="02020603050405020304" pitchFamily="18" charset="0"/>
                <a:ea typeface="Calibri" panose="020F0502020204030204" pitchFamily="34" charset="0"/>
                <a:cs typeface="Arial" panose="020B0604020202020204" pitchFamily="34" charset="0"/>
              </a:rPr>
              <a:t> - </a:t>
            </a:r>
            <a:r>
              <a:rPr lang="en-US" sz="2000" dirty="0" err="1">
                <a:solidFill>
                  <a:srgbClr val="7030A0"/>
                </a:solidFill>
                <a:latin typeface="Times New Roman" panose="02020603050405020304" pitchFamily="18" charset="0"/>
                <a:ea typeface="Calibri" panose="020F0502020204030204" pitchFamily="34" charset="0"/>
                <a:cs typeface="Arial" panose="020B0604020202020204" pitchFamily="34" charset="0"/>
              </a:rPr>
              <a:t>p</a:t>
            </a:r>
            <a:r>
              <a:rPr lang="en-US" sz="2000" baseline="-25000" dirty="0" err="1">
                <a:solidFill>
                  <a:srgbClr val="7030A0"/>
                </a:solidFill>
                <a:latin typeface="Times New Roman" panose="02020603050405020304" pitchFamily="18" charset="0"/>
                <a:ea typeface="Calibri" panose="020F0502020204030204" pitchFamily="34" charset="0"/>
                <a:cs typeface="Arial" panose="020B0604020202020204" pitchFamily="34" charset="0"/>
              </a:rPr>
              <a:t>σ</a:t>
            </a:r>
            <a:r>
              <a:rPr lang="en-US" sz="2000" dirty="0">
                <a:solidFill>
                  <a:srgbClr val="7030A0"/>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3966946" y="2850662"/>
            <a:ext cx="1898277" cy="405367"/>
          </a:xfrm>
          <a:prstGeom prst="rect">
            <a:avLst/>
          </a:prstGeom>
        </p:spPr>
        <p:txBody>
          <a:bodyPr wrap="none">
            <a:spAutoFit/>
          </a:bodyPr>
          <a:lstStyle/>
          <a:p>
            <a:pPr>
              <a:lnSpc>
                <a:spcPct val="107000"/>
              </a:lnSpc>
              <a:spcAft>
                <a:spcPts val="800"/>
              </a:spcAft>
            </a:pPr>
            <a:r>
              <a:rPr lang="en-US" sz="2000" dirty="0" smtClean="0">
                <a:solidFill>
                  <a:srgbClr val="009999"/>
                </a:solidFill>
                <a:latin typeface="Times New Roman" panose="02020603050405020304" pitchFamily="18" charset="0"/>
                <a:ea typeface="Calibri" panose="020F0502020204030204" pitchFamily="34" charset="0"/>
                <a:cs typeface="Arial" panose="020B0604020202020204" pitchFamily="34" charset="0"/>
              </a:rPr>
              <a:t>(LLCT)  </a:t>
            </a:r>
            <a:r>
              <a:rPr lang="en-US" sz="2000" dirty="0">
                <a:solidFill>
                  <a:srgbClr val="009999"/>
                </a:solidFill>
                <a:latin typeface="Times New Roman" panose="02020603050405020304" pitchFamily="18" charset="0"/>
                <a:ea typeface="Calibri" panose="020F0502020204030204" pitchFamily="34" charset="0"/>
                <a:cs typeface="Arial" panose="020B0604020202020204" pitchFamily="34" charset="0"/>
              </a:rPr>
              <a:t>π – π*  </a:t>
            </a:r>
            <a:endParaRPr lang="en-US" sz="1600"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6831874" y="5752691"/>
            <a:ext cx="2834640" cy="8814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dirty="0" smtClean="0">
                <a:solidFill>
                  <a:schemeClr val="tx1"/>
                </a:solidFill>
                <a:latin typeface="Times New Roman" panose="02020603050405020304" pitchFamily="18" charset="0"/>
                <a:cs typeface="Times New Roman" panose="02020603050405020304" pitchFamily="18" charset="0"/>
              </a:rPr>
              <a:t>Mononuclear</a:t>
            </a:r>
          </a:p>
          <a:p>
            <a:pPr algn="ctr"/>
            <a:r>
              <a:rPr lang="en-US" sz="1600" dirty="0" smtClean="0">
                <a:solidFill>
                  <a:schemeClr val="tx1"/>
                </a:solidFill>
                <a:latin typeface="Times New Roman" panose="02020603050405020304" pitchFamily="18" charset="0"/>
                <a:cs typeface="Times New Roman" panose="02020603050405020304" pitchFamily="18" charset="0"/>
              </a:rPr>
              <a:t>Complex orbitals </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2573383" y="5848872"/>
            <a:ext cx="2834640" cy="8814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dirty="0" smtClean="0">
                <a:solidFill>
                  <a:schemeClr val="tx1"/>
                </a:solidFill>
                <a:latin typeface="Times New Roman" panose="02020603050405020304" pitchFamily="18" charset="0"/>
                <a:cs typeface="Times New Roman" panose="02020603050405020304" pitchFamily="18" charset="0"/>
              </a:rPr>
              <a:t>Mononuclear</a:t>
            </a:r>
          </a:p>
          <a:p>
            <a:pPr algn="ctr"/>
            <a:r>
              <a:rPr lang="en-US" sz="1600" dirty="0" smtClean="0">
                <a:solidFill>
                  <a:schemeClr val="tx1"/>
                </a:solidFill>
                <a:latin typeface="Times New Roman" panose="02020603050405020304" pitchFamily="18" charset="0"/>
                <a:cs typeface="Times New Roman" panose="02020603050405020304" pitchFamily="18" charset="0"/>
              </a:rPr>
              <a:t>Complex orbitals </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044444" y="6121103"/>
            <a:ext cx="2272937" cy="718457"/>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smtClean="0">
                <a:latin typeface="Times New Roman" panose="02020603050405020304" pitchFamily="18" charset="0"/>
                <a:cs typeface="Times New Roman" panose="02020603050405020304" pitchFamily="18" charset="0"/>
              </a:rPr>
              <a:t>Binuclear complex orbitals </a:t>
            </a:r>
            <a:endParaRPr lang="en-US" dirty="0">
              <a:latin typeface="Times New Roman" panose="02020603050405020304" pitchFamily="18" charset="0"/>
              <a:cs typeface="Times New Roman" panose="02020603050405020304" pitchFamily="18" charset="0"/>
            </a:endParaRPr>
          </a:p>
        </p:txBody>
      </p:sp>
      <p:sp>
        <p:nvSpPr>
          <p:cNvPr id="24" name="Oval 23"/>
          <p:cNvSpPr/>
          <p:nvPr/>
        </p:nvSpPr>
        <p:spPr>
          <a:xfrm>
            <a:off x="6309359" y="0"/>
            <a:ext cx="5028650" cy="1234869"/>
          </a:xfrm>
          <a:prstGeom prst="ellipse">
            <a:avLst/>
          </a:prstGeom>
          <a:solidFill>
            <a:srgbClr val="4FD1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ln>
                  <a:solidFill>
                    <a:srgbClr val="FFC000"/>
                  </a:solidFill>
                </a:ln>
                <a:solidFill>
                  <a:srgbClr val="FFFF66"/>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Metal – metal interactions :</a:t>
            </a:r>
            <a:endParaRPr lang="en-US" sz="4000" dirty="0">
              <a:ln>
                <a:solidFill>
                  <a:srgbClr val="FFC000"/>
                </a:solidFill>
              </a:ln>
              <a:solidFill>
                <a:srgbClr val="FFFF66"/>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7941687" y="6480331"/>
            <a:ext cx="3762633" cy="369332"/>
          </a:xfrm>
          <a:prstGeom prst="rect">
            <a:avLst/>
          </a:prstGeom>
        </p:spPr>
        <p:txBody>
          <a:bodyPr wrap="none">
            <a:spAutoFit/>
          </a:bodyPr>
          <a:lstStyle/>
          <a:p>
            <a:r>
              <a:rPr lang="en-US" b="1" i="1" dirty="0">
                <a:latin typeface="Times New Roman" panose="02020603050405020304" pitchFamily="18" charset="0"/>
                <a:cs typeface="Times New Roman" panose="02020603050405020304" pitchFamily="18" charset="0"/>
              </a:rPr>
              <a:t>Chem. Soc. Rev.</a:t>
            </a:r>
            <a:r>
              <a:rPr lang="en-US" b="1" dirty="0">
                <a:latin typeface="Times New Roman" panose="02020603050405020304" pitchFamily="18" charset="0"/>
                <a:cs typeface="Times New Roman" panose="02020603050405020304" pitchFamily="18" charset="0"/>
              </a:rPr>
              <a:t>, 2013,42, 6128-6185</a:t>
            </a:r>
          </a:p>
        </p:txBody>
      </p:sp>
    </p:spTree>
    <p:extLst>
      <p:ext uri="{BB962C8B-B14F-4D97-AF65-F5344CB8AC3E}">
        <p14:creationId xmlns:p14="http://schemas.microsoft.com/office/powerpoint/2010/main" val="824008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2194560"/>
            <a:ext cx="11031583" cy="2612571"/>
          </a:xfrm>
        </p:spPr>
        <p:txBody>
          <a:bodyPr>
            <a:noAutofit/>
          </a:bodyPr>
          <a:lstStyle/>
          <a:p>
            <a:pPr marL="0" indent="0">
              <a:lnSpc>
                <a:spcPct val="100000"/>
              </a:lnSpc>
              <a:buNone/>
            </a:pPr>
            <a:r>
              <a:rPr lang="en-US" sz="2800" dirty="0">
                <a:latin typeface="Times New Roman" panose="02020603050405020304" pitchFamily="18" charset="0"/>
                <a:cs typeface="Times New Roman" panose="02020603050405020304" pitchFamily="18" charset="0"/>
              </a:rPr>
              <a:t>Today luminescence, in its varied forms, is one of the fastest growing and most useful analytical techniques in </a:t>
            </a:r>
            <a:r>
              <a:rPr lang="en-US" sz="2800" dirty="0" smtClean="0">
                <a:latin typeface="Times New Roman" panose="02020603050405020304" pitchFamily="18" charset="0"/>
                <a:cs typeface="Times New Roman" panose="02020603050405020304" pitchFamily="18" charset="0"/>
              </a:rPr>
              <a:t>science that this </a:t>
            </a:r>
            <a:r>
              <a:rPr lang="en-US" sz="2800" dirty="0">
                <a:latin typeface="Times New Roman" panose="02020603050405020304" pitchFamily="18" charset="0"/>
                <a:cs typeface="Times New Roman" panose="02020603050405020304" pitchFamily="18" charset="0"/>
              </a:rPr>
              <a:t>rapid growth has occurred only in the past couple of decades </a:t>
            </a:r>
            <a:r>
              <a:rPr lang="en-US" sz="2800" dirty="0" smtClean="0">
                <a:latin typeface="Times New Roman" panose="02020603050405020304" pitchFamily="18" charset="0"/>
                <a:cs typeface="Times New Roman" panose="02020603050405020304" pitchFamily="18" charset="0"/>
              </a:rPr>
              <a:t>.The advantages of  emission techniques include  high sensitivity, good selectivity, environmental qualitative information and multidimensional information. </a:t>
            </a:r>
            <a:endParaRPr lang="en-US" sz="2800" dirty="0">
              <a:latin typeface="Times New Roman" panose="02020603050405020304" pitchFamily="18" charset="0"/>
              <a:cs typeface="Times New Roman" panose="02020603050405020304" pitchFamily="18" charset="0"/>
            </a:endParaRPr>
          </a:p>
        </p:txBody>
      </p:sp>
      <p:sp>
        <p:nvSpPr>
          <p:cNvPr id="5" name="Slide Number Placeholder 21"/>
          <p:cNvSpPr txBox="1">
            <a:spLocks/>
          </p:cNvSpPr>
          <p:nvPr/>
        </p:nvSpPr>
        <p:spPr>
          <a:xfrm>
            <a:off x="11599817" y="6479177"/>
            <a:ext cx="541811" cy="306716"/>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11</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6096000" y="136478"/>
            <a:ext cx="5054221" cy="1378423"/>
          </a:xfrm>
          <a:prstGeom prst="ellipse">
            <a:avLst/>
          </a:prstGeom>
          <a:solidFill>
            <a:srgbClr val="21FF8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dirty="0">
                <a:ln>
                  <a:solidFill>
                    <a:srgbClr val="0070C0"/>
                  </a:solidFill>
                </a:ln>
                <a:solidFill>
                  <a:srgbClr val="002060"/>
                </a:solidFill>
                <a:effectLst>
                  <a:glow rad="228600">
                    <a:schemeClr val="accent5">
                      <a:satMod val="175000"/>
                      <a:alpha val="40000"/>
                    </a:schemeClr>
                  </a:glow>
                  <a:reflection blurRad="6350" stA="60000" endA="900" endPos="60000" dist="29997" dir="5400000" sy="-100000" algn="bl" rotWithShape="0"/>
                </a:effectLst>
                <a:latin typeface="Times New Roman" panose="02020603050405020304" pitchFamily="18" charset="0"/>
                <a:cs typeface="Times New Roman" panose="02020603050405020304" pitchFamily="18" charset="0"/>
              </a:rPr>
              <a:t>Conclusion :</a:t>
            </a:r>
            <a:endParaRPr lang="en-US" sz="4800" dirty="0">
              <a:ln>
                <a:solidFill>
                  <a:srgbClr val="0070C0"/>
                </a:solidFill>
              </a:ln>
              <a:solidFill>
                <a:srgbClr val="002060"/>
              </a:solidFill>
              <a:effectLst>
                <a:glow rad="228600">
                  <a:schemeClr val="accent5">
                    <a:satMod val="175000"/>
                    <a:alpha val="40000"/>
                  </a:schemeClr>
                </a:glow>
                <a:reflection blurRad="6350" stA="60000" endA="900" endPos="60000" dist="29997" dir="5400000" sy="-100000" algn="bl" rotWithShape="0"/>
              </a:effectLst>
            </a:endParaRPr>
          </a:p>
        </p:txBody>
      </p:sp>
    </p:spTree>
    <p:extLst>
      <p:ext uri="{BB962C8B-B14F-4D97-AF65-F5344CB8AC3E}">
        <p14:creationId xmlns:p14="http://schemas.microsoft.com/office/powerpoint/2010/main" val="262092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7293"/>
            <a:ext cx="12178352" cy="68774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5054221" y="606610"/>
            <a:ext cx="6096000" cy="2123658"/>
          </a:xfrm>
          <a:prstGeom prst="rect">
            <a:avLst/>
          </a:prstGeom>
        </p:spPr>
        <p:txBody>
          <a:bodyPr>
            <a:spAutoFit/>
          </a:bodyPr>
          <a:lstStyle/>
          <a:p>
            <a:pPr lvl="0" algn="ctr"/>
            <a:r>
              <a:rPr lang="en-US" sz="6600" dirty="0">
                <a:ln w="0"/>
                <a:solidFill>
                  <a:srgbClr val="CCFF33"/>
                </a:solidFill>
                <a:effectLst>
                  <a:reflection blurRad="6350" stA="53000" endA="300" endPos="35500" dir="5400000" sy="-90000" algn="bl" rotWithShape="0"/>
                </a:effectLst>
                <a:latin typeface="Berlin Sans FB Demi" panose="020E0802020502020306" pitchFamily="34" charset="0"/>
              </a:rPr>
              <a:t>Thanks for your attention</a:t>
            </a:r>
          </a:p>
        </p:txBody>
      </p:sp>
    </p:spTree>
    <p:extLst>
      <p:ext uri="{BB962C8B-B14F-4D97-AF65-F5344CB8AC3E}">
        <p14:creationId xmlns:p14="http://schemas.microsoft.com/office/powerpoint/2010/main" val="1217254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31"/>
            <a:ext cx="12192000" cy="6839769"/>
          </a:xfrm>
          <a:prstGeom prst="rect">
            <a:avLst/>
          </a:prstGeom>
        </p:spPr>
      </p:pic>
      <p:sp>
        <p:nvSpPr>
          <p:cNvPr id="4" name="Rectangle 3"/>
          <p:cNvSpPr/>
          <p:nvPr/>
        </p:nvSpPr>
        <p:spPr>
          <a:xfrm>
            <a:off x="949355" y="570704"/>
            <a:ext cx="9901404" cy="1619794"/>
          </a:xfrm>
          <a:prstGeom prst="rect">
            <a:avLst/>
          </a:prstGeom>
          <a:noFill/>
        </p:spPr>
        <p:txBody>
          <a:bodyPr wrap="none" lIns="91440" tIns="45720" rIns="91440" bIns="45720">
            <a:prstTxWarp prst="textDoubleWave1">
              <a:avLst>
                <a:gd name="adj1" fmla="val 7679"/>
                <a:gd name="adj2" fmla="val -101"/>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i="1" dirty="0" smtClean="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rPr>
              <a:t>IN </a:t>
            </a:r>
            <a:r>
              <a:rPr lang="fa-IR" sz="6600" b="1" i="1" dirty="0" smtClean="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rPr>
              <a:t> </a:t>
            </a:r>
            <a:r>
              <a:rPr lang="en-US" sz="6600" b="1" i="1" dirty="0" smtClean="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rPr>
              <a:t>THE </a:t>
            </a:r>
            <a:r>
              <a:rPr lang="fa-IR" sz="6600" b="1" i="1" dirty="0" smtClean="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rPr>
              <a:t> </a:t>
            </a:r>
            <a:r>
              <a:rPr lang="en-US" sz="6600" b="1" i="1" dirty="0" smtClean="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rPr>
              <a:t>NAME</a:t>
            </a:r>
            <a:r>
              <a:rPr lang="fa-IR" sz="6600" b="1" i="1" dirty="0" smtClean="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rPr>
              <a:t>  </a:t>
            </a:r>
            <a:r>
              <a:rPr lang="en-US" sz="6600" b="1" i="1" dirty="0" smtClean="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rPr>
              <a:t>OF </a:t>
            </a:r>
            <a:r>
              <a:rPr lang="fa-IR" sz="6600" b="1" i="1" dirty="0" smtClean="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rPr>
              <a:t> </a:t>
            </a:r>
            <a:r>
              <a:rPr lang="en-US" sz="6600" b="1" i="1" dirty="0" smtClean="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rPr>
              <a:t>GOD</a:t>
            </a:r>
            <a:endParaRPr lang="en-US" sz="6600" b="1" i="1" dirty="0">
              <a:ln/>
              <a:solidFill>
                <a:srgbClr val="FF5B5B"/>
              </a:solidFill>
              <a:effectLst>
                <a:glow rad="228600">
                  <a:schemeClr val="accent5">
                    <a:satMod val="175000"/>
                    <a:alpha val="40000"/>
                  </a:schemeClr>
                </a:glow>
                <a:reflection blurRad="6350" stA="55000" endA="300" endPos="45500" dir="5400000" sy="-100000" algn="bl" rotWithShape="0"/>
              </a:effectLst>
              <a:latin typeface="Bernard MT Condensed" panose="02050806060905020404" pitchFamily="18" charset="0"/>
              <a:cs typeface="XB Kayhan Navaar" panose="02000805090000020004" pitchFamily="2" charset="-78"/>
            </a:endParaRPr>
          </a:p>
        </p:txBody>
      </p:sp>
      <p:sp>
        <p:nvSpPr>
          <p:cNvPr id="5" name="Oval 4"/>
          <p:cNvSpPr/>
          <p:nvPr/>
        </p:nvSpPr>
        <p:spPr>
          <a:xfrm>
            <a:off x="4308052" y="5935476"/>
            <a:ext cx="3385969" cy="103722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April 2017</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1573" y="2979947"/>
            <a:ext cx="10998926" cy="2623604"/>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Wave2">
              <a:avLst>
                <a:gd name="adj1" fmla="val 12500"/>
                <a:gd name="adj2" fmla="val 135"/>
              </a:avLst>
            </a:prstTxWarp>
            <a:noAutofit/>
          </a:bodyPr>
          <a:lstStyle/>
          <a:p>
            <a:pPr algn="ctr"/>
            <a:r>
              <a:rPr lang="en-US" sz="6600" dirty="0" smtClean="0">
                <a:solidFill>
                  <a:srgbClr val="F8F8F8"/>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Introduction to </a:t>
            </a:r>
            <a:r>
              <a:rPr lang="en-US" sz="6600" dirty="0">
                <a:solidFill>
                  <a:srgbClr val="F8F8F8"/>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Luminescence</a:t>
            </a:r>
          </a:p>
          <a:p>
            <a:pPr algn="ctr"/>
            <a:endParaRPr lang="en-US" dirty="0"/>
          </a:p>
        </p:txBody>
      </p:sp>
    </p:spTree>
    <p:extLst>
      <p:ext uri="{BB962C8B-B14F-4D97-AF65-F5344CB8AC3E}">
        <p14:creationId xmlns:p14="http://schemas.microsoft.com/office/powerpoint/2010/main" val="2979255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7999"/>
          </a:xfrm>
        </p:spPr>
      </p:pic>
      <p:sp>
        <p:nvSpPr>
          <p:cNvPr id="8" name="Rectangle 7"/>
          <p:cNvSpPr/>
          <p:nvPr/>
        </p:nvSpPr>
        <p:spPr>
          <a:xfrm>
            <a:off x="295412" y="2000321"/>
            <a:ext cx="11725192" cy="1763375"/>
          </a:xfrm>
          <a:prstGeom prst="rect">
            <a:avLst/>
          </a:prstGeom>
          <a:solidFill>
            <a:srgbClr val="97E4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5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G2 Rubber Stamp LET" panose="00000400000000000000" pitchFamily="2" charset="0"/>
              </a:rPr>
              <a:t>Luminescence</a:t>
            </a:r>
            <a:endParaRPr lang="en-US" sz="11500" dirty="0"/>
          </a:p>
        </p:txBody>
      </p:sp>
      <p:sp>
        <p:nvSpPr>
          <p:cNvPr id="9" name="Cloud Callout 8"/>
          <p:cNvSpPr/>
          <p:nvPr/>
        </p:nvSpPr>
        <p:spPr>
          <a:xfrm>
            <a:off x="7056051" y="3936258"/>
            <a:ext cx="4550419" cy="1839718"/>
          </a:xfrm>
          <a:prstGeom prst="cloudCallout">
            <a:avLst>
              <a:gd name="adj1" fmla="val -52818"/>
              <a:gd name="adj2" fmla="val -65476"/>
            </a:avLst>
          </a:prstGeom>
          <a:solidFill>
            <a:srgbClr val="99FF66"/>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rgbClr val="002060"/>
                </a:solidFill>
                <a:latin typeface="Times New Roman" panose="02020603050405020304" pitchFamily="18" charset="0"/>
                <a:cs typeface="Times New Roman" panose="02020603050405020304" pitchFamily="18" charset="0"/>
              </a:rPr>
              <a:t>Comes </a:t>
            </a:r>
            <a:r>
              <a:rPr lang="en-US" sz="2800" dirty="0">
                <a:solidFill>
                  <a:srgbClr val="002060"/>
                </a:solidFill>
                <a:latin typeface="Times New Roman" panose="02020603050405020304" pitchFamily="18" charset="0"/>
                <a:cs typeface="Times New Roman" panose="02020603050405020304" pitchFamily="18" charset="0"/>
              </a:rPr>
              <a:t>from the </a:t>
            </a:r>
            <a:r>
              <a:rPr lang="en-US" sz="2800" dirty="0" smtClean="0">
                <a:solidFill>
                  <a:srgbClr val="002060"/>
                </a:solidFill>
                <a:latin typeface="Times New Roman" panose="02020603050405020304" pitchFamily="18" charset="0"/>
                <a:cs typeface="Times New Roman" panose="02020603050405020304" pitchFamily="18" charset="0"/>
              </a:rPr>
              <a:t>Latin</a:t>
            </a:r>
          </a:p>
          <a:p>
            <a:pPr algn="ct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a:t>
            </a:r>
            <a:r>
              <a:rPr lang="en-US" sz="2800" dirty="0" smtClean="0">
                <a:solidFill>
                  <a:srgbClr val="002060"/>
                </a:solidFill>
                <a:latin typeface="Times New Roman" panose="02020603050405020304" pitchFamily="18" charset="0"/>
                <a:cs typeface="Times New Roman" panose="02020603050405020304" pitchFamily="18" charset="0"/>
              </a:rPr>
              <a:t>lumen= light</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10" name="Cloud Callout 9"/>
          <p:cNvSpPr/>
          <p:nvPr/>
        </p:nvSpPr>
        <p:spPr>
          <a:xfrm>
            <a:off x="304583" y="3763696"/>
            <a:ext cx="4864108" cy="2413568"/>
          </a:xfrm>
          <a:prstGeom prst="cloudCallout">
            <a:avLst>
              <a:gd name="adj1" fmla="val 55227"/>
              <a:gd name="adj2" fmla="val -58962"/>
            </a:avLst>
          </a:prstGeom>
          <a:solidFill>
            <a:srgbClr val="99FF66"/>
          </a:solidFill>
          <a:ln>
            <a:solidFill>
              <a:srgbClr val="21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The </a:t>
            </a:r>
            <a:r>
              <a:rPr lang="en-US" sz="2400" dirty="0" smtClean="0">
                <a:solidFill>
                  <a:srgbClr val="002060"/>
                </a:solidFill>
                <a:latin typeface="Times New Roman" panose="02020603050405020304" pitchFamily="18" charset="0"/>
                <a:cs typeface="Times New Roman" panose="02020603050405020304" pitchFamily="18" charset="0"/>
              </a:rPr>
              <a:t>ﬁrst </a:t>
            </a:r>
            <a:r>
              <a:rPr lang="en-US" sz="2400" dirty="0">
                <a:solidFill>
                  <a:srgbClr val="002060"/>
                </a:solidFill>
                <a:latin typeface="Times New Roman" panose="02020603050405020304" pitchFamily="18" charset="0"/>
                <a:cs typeface="Times New Roman" panose="02020603050405020304" pitchFamily="18" charset="0"/>
              </a:rPr>
              <a:t>introduced </a:t>
            </a:r>
            <a:r>
              <a:rPr lang="en-US" sz="2400" dirty="0" smtClean="0">
                <a:solidFill>
                  <a:srgbClr val="002060"/>
                </a:solidFill>
                <a:latin typeface="Times New Roman" panose="02020603050405020304" pitchFamily="18" charset="0"/>
                <a:cs typeface="Times New Roman" panose="02020603050405020304" pitchFamily="18" charset="0"/>
              </a:rPr>
              <a:t>of </a:t>
            </a:r>
            <a:r>
              <a:rPr lang="en-US" sz="2400" dirty="0">
                <a:solidFill>
                  <a:srgbClr val="002060"/>
                </a:solidFill>
                <a:latin typeface="Times New Roman" panose="02020603050405020304" pitchFamily="18" charset="0"/>
                <a:cs typeface="Times New Roman" panose="02020603050405020304" pitchFamily="18" charset="0"/>
              </a:rPr>
              <a:t>luminescenz </a:t>
            </a:r>
            <a:r>
              <a:rPr lang="en-US" sz="2400" dirty="0" smtClean="0">
                <a:solidFill>
                  <a:srgbClr val="002060"/>
                </a:solidFill>
                <a:latin typeface="Times New Roman" panose="02020603050405020304" pitchFamily="18" charset="0"/>
                <a:cs typeface="Times New Roman" panose="02020603050405020304" pitchFamily="18" charset="0"/>
              </a:rPr>
              <a:t>was by the physicist </a:t>
            </a:r>
            <a:r>
              <a:rPr lang="en-US" sz="2400" dirty="0">
                <a:solidFill>
                  <a:srgbClr val="002060"/>
                </a:solidFill>
                <a:latin typeface="Times New Roman" panose="02020603050405020304" pitchFamily="18" charset="0"/>
                <a:cs typeface="Times New Roman" panose="02020603050405020304" pitchFamily="18" charset="0"/>
              </a:rPr>
              <a:t>and science historian Eilhardt Wiedemann in </a:t>
            </a:r>
            <a:r>
              <a:rPr lang="en-US" sz="2400" dirty="0" smtClean="0">
                <a:solidFill>
                  <a:srgbClr val="002060"/>
                </a:solidFill>
                <a:latin typeface="Times New Roman" panose="02020603050405020304" pitchFamily="18" charset="0"/>
                <a:cs typeface="Times New Roman" panose="02020603050405020304" pitchFamily="18" charset="0"/>
              </a:rPr>
              <a:t>1888 .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1" name="Line Callout 3 10"/>
          <p:cNvSpPr/>
          <p:nvPr/>
        </p:nvSpPr>
        <p:spPr>
          <a:xfrm>
            <a:off x="3518049" y="657558"/>
            <a:ext cx="8502555" cy="1108064"/>
          </a:xfrm>
          <a:prstGeom prst="borderCallout3">
            <a:avLst>
              <a:gd name="adj1" fmla="val 50714"/>
              <a:gd name="adj2" fmla="val -147"/>
              <a:gd name="adj3" fmla="val 71195"/>
              <a:gd name="adj4" fmla="val -15687"/>
              <a:gd name="adj5" fmla="val 101419"/>
              <a:gd name="adj6" fmla="val -6479"/>
              <a:gd name="adj7" fmla="val 125201"/>
              <a:gd name="adj8" fmla="val -23276"/>
            </a:avLst>
          </a:prstGeom>
          <a:solidFill>
            <a:srgbClr val="21FF85"/>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Spontaneous </a:t>
            </a:r>
            <a:r>
              <a:rPr lang="en-US" sz="2400" dirty="0">
                <a:solidFill>
                  <a:schemeClr val="tx1"/>
                </a:solidFill>
                <a:latin typeface="Times New Roman" panose="02020603050405020304" pitchFamily="18" charset="0"/>
                <a:cs typeface="Times New Roman" panose="02020603050405020304" pitchFamily="18" charset="0"/>
              </a:rPr>
              <a:t>emission of radiation from an electronically excited species or from a </a:t>
            </a:r>
            <a:r>
              <a:rPr lang="en-US" sz="2400" dirty="0" err="1">
                <a:solidFill>
                  <a:schemeClr val="tx1"/>
                </a:solidFill>
                <a:latin typeface="Times New Roman" panose="02020603050405020304" pitchFamily="18" charset="0"/>
                <a:cs typeface="Times New Roman" panose="02020603050405020304" pitchFamily="18" charset="0"/>
              </a:rPr>
              <a:t>vibrationally</a:t>
            </a:r>
            <a:r>
              <a:rPr lang="en-US" sz="2400" dirty="0">
                <a:solidFill>
                  <a:schemeClr val="tx1"/>
                </a:solidFill>
                <a:latin typeface="Times New Roman" panose="02020603050405020304" pitchFamily="18" charset="0"/>
                <a:cs typeface="Times New Roman" panose="02020603050405020304" pitchFamily="18" charset="0"/>
              </a:rPr>
              <a:t> excited species not in thermal equilibrium with its </a:t>
            </a:r>
            <a:r>
              <a:rPr lang="en-US" sz="2400" dirty="0" smtClean="0">
                <a:solidFill>
                  <a:schemeClr val="tx1"/>
                </a:solidFill>
                <a:latin typeface="Times New Roman" panose="02020603050405020304" pitchFamily="18" charset="0"/>
                <a:cs typeface="Times New Roman" panose="02020603050405020304" pitchFamily="18" charset="0"/>
              </a:rPr>
              <a:t>environment.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0378" y="6082910"/>
            <a:ext cx="11750722" cy="6548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pt-BR" b="1" dirty="0">
                <a:solidFill>
                  <a:schemeClr val="tx1"/>
                </a:solidFill>
                <a:latin typeface="Times New Roman" panose="02020603050405020304" pitchFamily="18" charset="0"/>
                <a:cs typeface="Times New Roman" panose="02020603050405020304" pitchFamily="18" charset="0"/>
              </a:rPr>
              <a:t>Molecular Fluorescence: Principles and Applications, Second Edition. Bernard Valeur, Mário Nuno Berberan-Santos. Wiley-VCH, 2012 </a:t>
            </a:r>
            <a:endParaRPr lang="en-US" dirty="0"/>
          </a:p>
        </p:txBody>
      </p:sp>
      <p:sp>
        <p:nvSpPr>
          <p:cNvPr id="13"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1</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6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521521"/>
            <a:ext cx="8610600" cy="1293028"/>
          </a:xfrm>
        </p:spPr>
        <p:txBody>
          <a:bodyPr>
            <a:noAutofit/>
          </a:bodyPr>
          <a:lstStyle/>
          <a:p>
            <a:r>
              <a:rPr lang="en-US" sz="4800" b="1" dirty="0" smtClean="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
            </a:r>
            <a:br>
              <a:rPr lang="en-US" sz="4800" b="1"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
        <p:nvSpPr>
          <p:cNvPr id="5" name="Oval 4"/>
          <p:cNvSpPr/>
          <p:nvPr/>
        </p:nvSpPr>
        <p:spPr>
          <a:xfrm>
            <a:off x="6228806" y="67492"/>
            <a:ext cx="5617028" cy="990600"/>
          </a:xfrm>
          <a:prstGeom prst="ellipse">
            <a:avLst/>
          </a:prstGeom>
          <a:solidFill>
            <a:srgbClr val="21FF85"/>
          </a:solidFill>
          <a:ln>
            <a:solidFill>
              <a:srgbClr val="00B0F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b="1" dirty="0" smtClean="0">
                <a:ln>
                  <a:solidFill>
                    <a:sysClr val="windowText" lastClr="000000"/>
                  </a:solidFill>
                </a:ln>
                <a:solidFill>
                  <a:srgbClr val="0070C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rPr>
              <a:t>Applications : </a:t>
            </a:r>
            <a:endParaRPr lang="en-US" sz="4800" dirty="0">
              <a:ln>
                <a:solidFill>
                  <a:sysClr val="windowText" lastClr="000000"/>
                </a:solidFill>
              </a:ln>
              <a:solidFill>
                <a:srgbClr val="0070C0"/>
              </a:solidFill>
              <a:effectLst>
                <a:reflection blurRad="6350" stA="50000" endA="300" endPos="50000" dist="60007" dir="5400000" sy="-100000" algn="bl" rotWithShape="0"/>
              </a:effectLst>
            </a:endParaRPr>
          </a:p>
        </p:txBody>
      </p:sp>
      <p:sp>
        <p:nvSpPr>
          <p:cNvPr id="8" name="Rectangle 7"/>
          <p:cNvSpPr/>
          <p:nvPr/>
        </p:nvSpPr>
        <p:spPr>
          <a:xfrm>
            <a:off x="365760" y="1630460"/>
            <a:ext cx="6648994" cy="38012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O</a:t>
            </a:r>
            <a:r>
              <a:rPr lang="en-US" sz="2800" dirty="0" smtClean="0">
                <a:latin typeface="Times New Roman" panose="02020603050405020304" pitchFamily="18" charset="0"/>
                <a:cs typeface="Times New Roman" panose="02020603050405020304" pitchFamily="18" charset="0"/>
              </a:rPr>
              <a:t>rganic </a:t>
            </a:r>
            <a:r>
              <a:rPr lang="en-US" sz="2800" dirty="0">
                <a:latin typeface="Times New Roman" panose="02020603050405020304" pitchFamily="18" charset="0"/>
                <a:cs typeface="Times New Roman" panose="02020603050405020304" pitchFamily="18" charset="0"/>
              </a:rPr>
              <a:t>light-emitting diodes (</a:t>
            </a:r>
            <a:r>
              <a:rPr lang="en-US" sz="2800" dirty="0" smtClean="0">
                <a:latin typeface="Times New Roman" panose="02020603050405020304" pitchFamily="18" charset="0"/>
                <a:cs typeface="Times New Roman" panose="02020603050405020304" pitchFamily="18" charset="0"/>
              </a:rPr>
              <a:t>OLEDs)</a:t>
            </a:r>
          </a:p>
          <a:p>
            <a:pPr>
              <a:lnSpc>
                <a:spcPct val="150000"/>
              </a:lnSpc>
            </a:pPr>
            <a:r>
              <a:rPr lang="en-US" sz="2800" dirty="0" smtClean="0">
                <a:latin typeface="Times New Roman" panose="02020603050405020304" pitchFamily="18" charset="0"/>
                <a:cs typeface="Times New Roman" panose="02020603050405020304" pitchFamily="18" charset="0"/>
              </a:rPr>
              <a:t> 2- Light-emitting </a:t>
            </a:r>
            <a:r>
              <a:rPr lang="en-US" sz="2800" dirty="0">
                <a:latin typeface="Times New Roman" panose="02020603050405020304" pitchFamily="18" charset="0"/>
                <a:cs typeface="Times New Roman" panose="02020603050405020304" pitchFamily="18" charset="0"/>
              </a:rPr>
              <a:t>electrochemical </a:t>
            </a:r>
            <a:r>
              <a:rPr lang="en-US" sz="2800" dirty="0" smtClean="0">
                <a:latin typeface="Times New Roman" panose="02020603050405020304" pitchFamily="18" charset="0"/>
                <a:cs typeface="Times New Roman" panose="02020603050405020304" pitchFamily="18" charset="0"/>
              </a:rPr>
              <a:t>cells</a:t>
            </a:r>
          </a:p>
          <a:p>
            <a:pPr>
              <a:lnSpc>
                <a:spcPct val="150000"/>
              </a:lnSpc>
            </a:pPr>
            <a:r>
              <a:rPr lang="en-US" sz="2800" dirty="0" smtClean="0">
                <a:latin typeface="Times New Roman" panose="02020603050405020304" pitchFamily="18" charset="0"/>
                <a:cs typeface="Times New Roman" panose="02020603050405020304" pitchFamily="18" charset="0"/>
              </a:rPr>
              <a:t> 3- Photovoltaic cells</a:t>
            </a:r>
          </a:p>
          <a:p>
            <a:pPr>
              <a:lnSpc>
                <a:spcPct val="150000"/>
              </a:lnSpc>
            </a:pPr>
            <a:r>
              <a:rPr lang="en-US" sz="2800" dirty="0" smtClean="0">
                <a:latin typeface="Times New Roman" panose="02020603050405020304" pitchFamily="18" charset="0"/>
                <a:cs typeface="Times New Roman" panose="02020603050405020304" pitchFamily="18" charset="0"/>
              </a:rPr>
              <a:t> 4- Chemical sensors</a:t>
            </a:r>
          </a:p>
          <a:p>
            <a:pPr>
              <a:lnSpc>
                <a:spcPct val="150000"/>
              </a:lnSpc>
            </a:pPr>
            <a:r>
              <a:rPr lang="en-US" sz="2800" dirty="0" smtClean="0">
                <a:latin typeface="Times New Roman" panose="02020603050405020304" pitchFamily="18" charset="0"/>
                <a:cs typeface="Times New Roman" panose="02020603050405020304" pitchFamily="18" charset="0"/>
              </a:rPr>
              <a:t> 5- Bio-imaging</a:t>
            </a:r>
            <a:endParaRPr lang="en-US" sz="2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7385795" y="1399464"/>
            <a:ext cx="2793651" cy="1643987"/>
          </a:xfrm>
          <a:prstGeom prst="rect">
            <a:avLst/>
          </a:prstGeom>
        </p:spPr>
      </p:pic>
      <p:pic>
        <p:nvPicPr>
          <p:cNvPr id="10" name="Picture 9"/>
          <p:cNvPicPr>
            <a:picLocks noChangeAspect="1"/>
          </p:cNvPicPr>
          <p:nvPr/>
        </p:nvPicPr>
        <p:blipFill>
          <a:blip r:embed="rId3"/>
          <a:stretch>
            <a:fillRect/>
          </a:stretch>
        </p:blipFill>
        <p:spPr>
          <a:xfrm>
            <a:off x="8894183" y="3185977"/>
            <a:ext cx="2682617" cy="1737361"/>
          </a:xfrm>
          <a:prstGeom prst="rect">
            <a:avLst/>
          </a:prstGeom>
        </p:spPr>
      </p:pic>
      <p:pic>
        <p:nvPicPr>
          <p:cNvPr id="11" name="Picture 10"/>
          <p:cNvPicPr>
            <a:picLocks noChangeAspect="1"/>
          </p:cNvPicPr>
          <p:nvPr/>
        </p:nvPicPr>
        <p:blipFill>
          <a:blip r:embed="rId4"/>
          <a:stretch>
            <a:fillRect/>
          </a:stretch>
        </p:blipFill>
        <p:spPr>
          <a:xfrm>
            <a:off x="5996668" y="3178506"/>
            <a:ext cx="2685714" cy="1704762"/>
          </a:xfrm>
          <a:prstGeom prst="rect">
            <a:avLst/>
          </a:prstGeom>
        </p:spPr>
      </p:pic>
      <p:pic>
        <p:nvPicPr>
          <p:cNvPr id="12" name="Picture 11"/>
          <p:cNvPicPr>
            <a:picLocks noChangeAspect="1"/>
          </p:cNvPicPr>
          <p:nvPr/>
        </p:nvPicPr>
        <p:blipFill>
          <a:blip r:embed="rId5"/>
          <a:stretch>
            <a:fillRect/>
          </a:stretch>
        </p:blipFill>
        <p:spPr>
          <a:xfrm>
            <a:off x="4112310" y="5015932"/>
            <a:ext cx="3399378" cy="1619595"/>
          </a:xfrm>
          <a:prstGeom prst="rect">
            <a:avLst/>
          </a:prstGeom>
        </p:spPr>
      </p:pic>
      <p:pic>
        <p:nvPicPr>
          <p:cNvPr id="13" name="Picture 12"/>
          <p:cNvPicPr>
            <a:picLocks noChangeAspect="1"/>
          </p:cNvPicPr>
          <p:nvPr/>
        </p:nvPicPr>
        <p:blipFill>
          <a:blip r:embed="rId6"/>
          <a:stretch>
            <a:fillRect/>
          </a:stretch>
        </p:blipFill>
        <p:spPr>
          <a:xfrm>
            <a:off x="7838231" y="5018323"/>
            <a:ext cx="3193803" cy="1617203"/>
          </a:xfrm>
          <a:prstGeom prst="rect">
            <a:avLst/>
          </a:prstGeom>
        </p:spPr>
      </p:pic>
      <p:sp>
        <p:nvSpPr>
          <p:cNvPr id="14" name="Rectangle 13"/>
          <p:cNvSpPr/>
          <p:nvPr/>
        </p:nvSpPr>
        <p:spPr>
          <a:xfrm>
            <a:off x="23134" y="6266195"/>
            <a:ext cx="3762633" cy="369332"/>
          </a:xfrm>
          <a:prstGeom prst="rect">
            <a:avLst/>
          </a:prstGeom>
        </p:spPr>
        <p:txBody>
          <a:bodyPr wrap="none">
            <a:spAutoFit/>
          </a:bodyPr>
          <a:lstStyle/>
          <a:p>
            <a:r>
              <a:rPr lang="en-US" b="1" i="1" dirty="0">
                <a:latin typeface="Times New Roman" panose="02020603050405020304" pitchFamily="18" charset="0"/>
                <a:cs typeface="Times New Roman" panose="02020603050405020304" pitchFamily="18" charset="0"/>
              </a:rPr>
              <a:t>Chem. Soc. Rev.</a:t>
            </a:r>
            <a:r>
              <a:rPr lang="en-US" b="1" dirty="0">
                <a:latin typeface="Times New Roman" panose="02020603050405020304" pitchFamily="18" charset="0"/>
                <a:cs typeface="Times New Roman" panose="02020603050405020304" pitchFamily="18" charset="0"/>
              </a:rPr>
              <a:t>, 2013,42, 6128-6185</a:t>
            </a:r>
          </a:p>
        </p:txBody>
      </p:sp>
      <p:sp>
        <p:nvSpPr>
          <p:cNvPr id="15"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2</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927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574194" y="1255770"/>
            <a:ext cx="2965268" cy="89822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Light-matter interactions</a:t>
            </a:r>
          </a:p>
        </p:txBody>
      </p:sp>
      <p:sp>
        <p:nvSpPr>
          <p:cNvPr id="6" name="Left Arrow 5"/>
          <p:cNvSpPr/>
          <p:nvPr/>
        </p:nvSpPr>
        <p:spPr>
          <a:xfrm rot="19795240">
            <a:off x="3259716" y="2051234"/>
            <a:ext cx="1396904" cy="450668"/>
          </a:xfrm>
          <a:prstGeom prst="leftArrow">
            <a:avLst>
              <a:gd name="adj1" fmla="val 58716"/>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Left Arrow 6"/>
          <p:cNvSpPr/>
          <p:nvPr/>
        </p:nvSpPr>
        <p:spPr>
          <a:xfrm rot="16200000">
            <a:off x="5781307" y="2342794"/>
            <a:ext cx="596744" cy="450668"/>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Left Arrow 7"/>
          <p:cNvSpPr/>
          <p:nvPr/>
        </p:nvSpPr>
        <p:spPr>
          <a:xfrm rot="13116625">
            <a:off x="7261098" y="2149589"/>
            <a:ext cx="1257475" cy="450668"/>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1650705" y="2910422"/>
            <a:ext cx="2481943" cy="61657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Scattering</a:t>
            </a:r>
          </a:p>
        </p:txBody>
      </p:sp>
      <p:sp>
        <p:nvSpPr>
          <p:cNvPr id="10" name="Oval 9"/>
          <p:cNvSpPr/>
          <p:nvPr/>
        </p:nvSpPr>
        <p:spPr>
          <a:xfrm>
            <a:off x="4872058" y="2855136"/>
            <a:ext cx="2481943" cy="6460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Absorption</a:t>
            </a:r>
            <a:endParaRPr lang="en-US" dirty="0">
              <a:latin typeface="Times New Roman" panose="02020603050405020304" pitchFamily="18" charset="0"/>
              <a:cs typeface="Times New Roman" panose="02020603050405020304" pitchFamily="18" charset="0"/>
            </a:endParaRPr>
          </a:p>
        </p:txBody>
      </p:sp>
      <p:sp>
        <p:nvSpPr>
          <p:cNvPr id="11" name="Oval 10"/>
          <p:cNvSpPr/>
          <p:nvPr/>
        </p:nvSpPr>
        <p:spPr>
          <a:xfrm>
            <a:off x="8020187" y="2791211"/>
            <a:ext cx="2481943" cy="61317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Ionization</a:t>
            </a:r>
            <a:endParaRPr lang="en-US" dirty="0">
              <a:latin typeface="Times New Roman" panose="02020603050405020304" pitchFamily="18" charset="0"/>
              <a:cs typeface="Times New Roman" panose="02020603050405020304" pitchFamily="18" charset="0"/>
            </a:endParaRPr>
          </a:p>
        </p:txBody>
      </p:sp>
      <p:sp>
        <p:nvSpPr>
          <p:cNvPr id="12" name="Left Arrow 11"/>
          <p:cNvSpPr/>
          <p:nvPr/>
        </p:nvSpPr>
        <p:spPr>
          <a:xfrm rot="18371674">
            <a:off x="5071914" y="3382187"/>
            <a:ext cx="570753" cy="489339"/>
          </a:xfrm>
          <a:prstGeom prst="leftArrow">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Left Arrow 12"/>
          <p:cNvSpPr/>
          <p:nvPr/>
        </p:nvSpPr>
        <p:spPr>
          <a:xfrm rot="13547044">
            <a:off x="6566370" y="3377791"/>
            <a:ext cx="609157" cy="450668"/>
          </a:xfrm>
          <a:prstGeom prst="leftArrow">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ectangle 13"/>
          <p:cNvSpPr/>
          <p:nvPr/>
        </p:nvSpPr>
        <p:spPr>
          <a:xfrm>
            <a:off x="3388176" y="3851181"/>
            <a:ext cx="2548600" cy="6659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Spontaneous emission</a:t>
            </a:r>
          </a:p>
        </p:txBody>
      </p:sp>
      <p:sp>
        <p:nvSpPr>
          <p:cNvPr id="15" name="Rectangle 14"/>
          <p:cNvSpPr/>
          <p:nvPr/>
        </p:nvSpPr>
        <p:spPr>
          <a:xfrm>
            <a:off x="6149124" y="3856610"/>
            <a:ext cx="2536353" cy="6605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Stimulated </a:t>
            </a:r>
            <a:r>
              <a:rPr lang="en-US" sz="2000" dirty="0">
                <a:latin typeface="Times New Roman" panose="02020603050405020304" pitchFamily="18" charset="0"/>
                <a:cs typeface="Times New Roman" panose="02020603050405020304" pitchFamily="18" charset="0"/>
              </a:rPr>
              <a:t>emission</a:t>
            </a:r>
          </a:p>
        </p:txBody>
      </p:sp>
      <p:sp>
        <p:nvSpPr>
          <p:cNvPr id="18" name="Rounded Rectangle 17"/>
          <p:cNvSpPr/>
          <p:nvPr/>
        </p:nvSpPr>
        <p:spPr>
          <a:xfrm>
            <a:off x="2823769" y="4449034"/>
            <a:ext cx="2617758" cy="2220686"/>
          </a:xfrm>
          <a:prstGeom prst="roundRect">
            <a:avLst>
              <a:gd name="adj" fmla="val 1885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smtClean="0">
              <a:solidFill>
                <a:schemeClr val="tx1"/>
              </a:solidFill>
              <a:latin typeface="Times New Roman" panose="02020603050405020304" pitchFamily="18" charset="0"/>
              <a:cs typeface="Times New Roman" panose="02020603050405020304" pitchFamily="18" charset="0"/>
            </a:endParaRPr>
          </a:p>
          <a:p>
            <a:pPr algn="ctr"/>
            <a:r>
              <a:rPr lang="fr-FR" sz="2000" b="1" dirty="0" smtClean="0">
                <a:solidFill>
                  <a:schemeClr val="tx1"/>
                </a:solidFill>
                <a:latin typeface="Times New Roman" panose="02020603050405020304" pitchFamily="18" charset="0"/>
                <a:cs typeface="Times New Roman" panose="02020603050405020304" pitchFamily="18" charset="0"/>
              </a:rPr>
              <a:t>Photoluminescence </a:t>
            </a:r>
            <a:r>
              <a:rPr lang="fr-FR" dirty="0">
                <a:solidFill>
                  <a:schemeClr val="tx1"/>
                </a:solidFill>
                <a:latin typeface="Times New Roman" panose="02020603050405020304" pitchFamily="18" charset="0"/>
                <a:cs typeface="Times New Roman" panose="02020603050405020304" pitchFamily="18" charset="0"/>
              </a:rPr>
              <a:t>Electroluminescence </a:t>
            </a:r>
            <a:r>
              <a:rPr lang="fr-FR" dirty="0" smtClean="0">
                <a:solidFill>
                  <a:schemeClr val="tx1"/>
                </a:solidFill>
                <a:latin typeface="Times New Roman" panose="02020603050405020304" pitchFamily="18" charset="0"/>
                <a:cs typeface="Times New Roman" panose="02020603050405020304" pitchFamily="18" charset="0"/>
              </a:rPr>
              <a:t>Thermoluminescence </a:t>
            </a:r>
            <a:r>
              <a:rPr lang="fr-FR" dirty="0" err="1" smtClean="0">
                <a:solidFill>
                  <a:schemeClr val="tx1"/>
                </a:solidFill>
                <a:latin typeface="Times New Roman" panose="02020603050405020304" pitchFamily="18" charset="0"/>
                <a:cs typeface="Times New Roman" panose="02020603050405020304" pitchFamily="18" charset="0"/>
              </a:rPr>
              <a:t>Chemiluminescence</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Bioluminescence </a:t>
            </a:r>
            <a:endParaRPr lang="fr-FR" dirty="0" smtClean="0">
              <a:solidFill>
                <a:schemeClr val="tx1"/>
              </a:solidFill>
              <a:latin typeface="Times New Roman" panose="02020603050405020304" pitchFamily="18" charset="0"/>
              <a:cs typeface="Times New Roman" panose="02020603050405020304" pitchFamily="18" charset="0"/>
            </a:endParaRPr>
          </a:p>
          <a:p>
            <a:pPr algn="ctr"/>
            <a:r>
              <a:rPr lang="fr-FR" dirty="0" smtClean="0">
                <a:solidFill>
                  <a:schemeClr val="tx1"/>
                </a:solidFill>
                <a:latin typeface="Times New Roman" panose="02020603050405020304" pitchFamily="18" charset="0"/>
                <a:cs typeface="Times New Roman" panose="02020603050405020304" pitchFamily="18" charset="0"/>
              </a:rPr>
              <a:t>etc.</a:t>
            </a:r>
            <a:endParaRPr lang="fr-FR" dirty="0">
              <a:solidFill>
                <a:schemeClr val="tx1"/>
              </a:solidFill>
              <a:latin typeface="Times New Roman" panose="02020603050405020304" pitchFamily="18" charset="0"/>
              <a:cs typeface="Times New Roman" panose="02020603050405020304" pitchFamily="18" charset="0"/>
            </a:endParaRPr>
          </a:p>
          <a:p>
            <a:pPr algn="ctr"/>
            <a:endParaRPr lang="en-US" dirty="0" smtClean="0">
              <a:solidFill>
                <a:schemeClr val="tx1"/>
              </a:solidFill>
              <a:latin typeface="Times New Roman" panose="02020603050405020304" pitchFamily="18" charset="0"/>
              <a:cs typeface="Times New Roman" panose="02020603050405020304" pitchFamily="18" charset="0"/>
            </a:endParaRPr>
          </a:p>
          <a:p>
            <a:pPr algn="ctr"/>
            <a:r>
              <a:rPr lang="en-US" dirty="0" smtClean="0">
                <a:solidFill>
                  <a:schemeClr val="tx1"/>
                </a:solidFill>
                <a:latin typeface="Times New Roman" panose="02020603050405020304" pitchFamily="18" charset="0"/>
                <a:cs typeface="Times New Roman" panose="02020603050405020304" pitchFamily="18" charset="0"/>
              </a:rPr>
              <a:t>Luminescence</a:t>
            </a: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9" name="Up Arrow 18"/>
          <p:cNvSpPr/>
          <p:nvPr/>
        </p:nvSpPr>
        <p:spPr>
          <a:xfrm>
            <a:off x="3956299" y="6138444"/>
            <a:ext cx="352697" cy="236696"/>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0" name="Rectangle 19"/>
          <p:cNvSpPr/>
          <p:nvPr/>
        </p:nvSpPr>
        <p:spPr>
          <a:xfrm>
            <a:off x="5290457" y="218360"/>
            <a:ext cx="6731213"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Position </a:t>
            </a:r>
            <a:r>
              <a:rPr lang="en-US" sz="28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of photoluminescence in the frame of light– </a:t>
            </a:r>
            <a:r>
              <a:rPr lang="en-US" sz="2800"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matter </a:t>
            </a:r>
            <a:r>
              <a:rPr lang="en-US" sz="28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interactions</a:t>
            </a:r>
          </a:p>
        </p:txBody>
      </p:sp>
      <p:cxnSp>
        <p:nvCxnSpPr>
          <p:cNvPr id="22" name="Straight Arrow Connector 21"/>
          <p:cNvCxnSpPr/>
          <p:nvPr/>
        </p:nvCxnSpPr>
        <p:spPr>
          <a:xfrm flipH="1" flipV="1">
            <a:off x="2450399" y="4251056"/>
            <a:ext cx="568060" cy="381931"/>
          </a:xfrm>
          <a:prstGeom prst="straightConnector1">
            <a:avLst/>
          </a:prstGeom>
          <a:ln w="57150">
            <a:solidFill>
              <a:srgbClr val="FF0000"/>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408859" y="4664524"/>
            <a:ext cx="609600" cy="255125"/>
          </a:xfrm>
          <a:prstGeom prst="straightConnector1">
            <a:avLst/>
          </a:prstGeom>
          <a:ln w="57150">
            <a:solidFill>
              <a:srgbClr val="FF0000"/>
            </a:solidFill>
            <a:tailEnd type="triangle"/>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63071" y="4017983"/>
            <a:ext cx="1965449" cy="44951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000" dirty="0" smtClean="0">
                <a:latin typeface="Times New Roman" panose="02020603050405020304" pitchFamily="18" charset="0"/>
                <a:cs typeface="Times New Roman" panose="02020603050405020304" pitchFamily="18" charset="0"/>
              </a:rPr>
              <a:t>Fluorescence</a:t>
            </a:r>
            <a:endParaRPr lang="en-US" dirty="0"/>
          </a:p>
        </p:txBody>
      </p:sp>
      <p:sp>
        <p:nvSpPr>
          <p:cNvPr id="27" name="Rectangle 26"/>
          <p:cNvSpPr/>
          <p:nvPr/>
        </p:nvSpPr>
        <p:spPr>
          <a:xfrm>
            <a:off x="363071" y="4686658"/>
            <a:ext cx="1965449" cy="44951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000" dirty="0" smtClean="0">
                <a:latin typeface="Times New Roman" panose="02020603050405020304" pitchFamily="18" charset="0"/>
                <a:cs typeface="Times New Roman" panose="02020603050405020304" pitchFamily="18" charset="0"/>
              </a:rPr>
              <a:t>Phosphorescence</a:t>
            </a:r>
            <a:endParaRPr lang="en-US" dirty="0"/>
          </a:p>
        </p:txBody>
      </p:sp>
      <p:sp>
        <p:nvSpPr>
          <p:cNvPr id="29" name="Rectangle 28"/>
          <p:cNvSpPr/>
          <p:nvPr/>
        </p:nvSpPr>
        <p:spPr>
          <a:xfrm>
            <a:off x="3018459" y="4395246"/>
            <a:ext cx="2271998" cy="381931"/>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31" name="Line Callout 2 30"/>
          <p:cNvSpPr/>
          <p:nvPr/>
        </p:nvSpPr>
        <p:spPr>
          <a:xfrm>
            <a:off x="6813154" y="4621316"/>
            <a:ext cx="5060576" cy="580198"/>
          </a:xfrm>
          <a:prstGeom prst="borderCallout2">
            <a:avLst>
              <a:gd name="adj1" fmla="val 39609"/>
              <a:gd name="adj2" fmla="val -140"/>
              <a:gd name="adj3" fmla="val 18750"/>
              <a:gd name="adj4" fmla="val -16667"/>
              <a:gd name="adj5" fmla="val 47671"/>
              <a:gd name="adj6" fmla="val -33521"/>
            </a:avLst>
          </a:prstGeom>
          <a:solidFill>
            <a:srgbClr val="99FF66"/>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Produced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by the passage of an electric current through an ionized gas</a:t>
            </a:r>
          </a:p>
        </p:txBody>
      </p:sp>
      <p:sp>
        <p:nvSpPr>
          <p:cNvPr id="32" name="Line Callout 2 31"/>
          <p:cNvSpPr/>
          <p:nvPr/>
        </p:nvSpPr>
        <p:spPr>
          <a:xfrm>
            <a:off x="6305012" y="5125999"/>
            <a:ext cx="5568717" cy="657191"/>
          </a:xfrm>
          <a:prstGeom prst="borderCallout2">
            <a:avLst>
              <a:gd name="adj1" fmla="val 39609"/>
              <a:gd name="adj2" fmla="val -140"/>
              <a:gd name="adj3" fmla="val 18750"/>
              <a:gd name="adj4" fmla="val -16667"/>
              <a:gd name="adj5" fmla="val 9584"/>
              <a:gd name="adj6" fmla="val -20870"/>
            </a:avLst>
          </a:prstGeom>
          <a:solidFill>
            <a:srgbClr val="99FF66"/>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the re-emission of absorbed energy when a substance is heated</a:t>
            </a:r>
          </a:p>
        </p:txBody>
      </p:sp>
      <p:sp>
        <p:nvSpPr>
          <p:cNvPr id="33" name="Line Callout 2 32"/>
          <p:cNvSpPr/>
          <p:nvPr/>
        </p:nvSpPr>
        <p:spPr>
          <a:xfrm>
            <a:off x="6917658" y="5458143"/>
            <a:ext cx="5060576" cy="850838"/>
          </a:xfrm>
          <a:prstGeom prst="borderCallout2">
            <a:avLst>
              <a:gd name="adj1" fmla="val 39609"/>
              <a:gd name="adj2" fmla="val -140"/>
              <a:gd name="adj3" fmla="val 18750"/>
              <a:gd name="adj4" fmla="val -16667"/>
              <a:gd name="adj5" fmla="val -1066"/>
              <a:gd name="adj6" fmla="val -36543"/>
            </a:avLst>
          </a:prstGeom>
          <a:solidFill>
            <a:srgbClr val="99FF66"/>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 Derives its energy from chemical reactions. It is the breaking of chemical bonds that supplies the energy.</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4" name="Line Callout 2 33"/>
          <p:cNvSpPr/>
          <p:nvPr/>
        </p:nvSpPr>
        <p:spPr>
          <a:xfrm>
            <a:off x="5723266" y="5956662"/>
            <a:ext cx="5642323" cy="713057"/>
          </a:xfrm>
          <a:prstGeom prst="borderCallout2">
            <a:avLst>
              <a:gd name="adj1" fmla="val 39609"/>
              <a:gd name="adj2" fmla="val -140"/>
              <a:gd name="adj3" fmla="val 18750"/>
              <a:gd name="adj4" fmla="val -16667"/>
              <a:gd name="adj5" fmla="val -21020"/>
              <a:gd name="adj6" fmla="val -21509"/>
            </a:avLst>
          </a:prstGeom>
          <a:solidFill>
            <a:srgbClr val="99FF66"/>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imes New Roman" panose="02020603050405020304" pitchFamily="18" charset="0"/>
                <a:cs typeface="Times New Roman" panose="02020603050405020304" pitchFamily="18" charset="0"/>
              </a:rPr>
              <a:t>A </a:t>
            </a:r>
            <a:r>
              <a:rPr lang="en-US" sz="2000" dirty="0">
                <a:solidFill>
                  <a:schemeClr val="tx1"/>
                </a:solidFill>
                <a:latin typeface="Times New Roman" panose="02020603050405020304" pitchFamily="18" charset="0"/>
                <a:cs typeface="Times New Roman" panose="02020603050405020304" pitchFamily="18" charset="0"/>
              </a:rPr>
              <a:t>result of biochemical reactions in a living organism</a:t>
            </a:r>
          </a:p>
        </p:txBody>
      </p:sp>
      <p:sp>
        <p:nvSpPr>
          <p:cNvPr id="30"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3</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52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circle(in)">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ppt_x"/>
                                          </p:val>
                                        </p:tav>
                                        <p:tav tm="100000">
                                          <p:val>
                                            <p:strVal val="#ppt_x"/>
                                          </p:val>
                                        </p:tav>
                                      </p:tavLst>
                                    </p:anim>
                                    <p:anim calcmode="lin" valueType="num">
                                      <p:cBhvr additive="base">
                                        <p:cTn id="81" dur="500" fill="hold"/>
                                        <p:tgtEl>
                                          <p:spTgt spid="3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500" fill="hold"/>
                                        <p:tgtEl>
                                          <p:spTgt spid="32"/>
                                        </p:tgtEl>
                                        <p:attrNameLst>
                                          <p:attrName>ppt_x</p:attrName>
                                        </p:attrNameLst>
                                      </p:cBhvr>
                                      <p:tavLst>
                                        <p:tav tm="0">
                                          <p:val>
                                            <p:strVal val="#ppt_x"/>
                                          </p:val>
                                        </p:tav>
                                        <p:tav tm="100000">
                                          <p:val>
                                            <p:strVal val="#ppt_x"/>
                                          </p:val>
                                        </p:tav>
                                      </p:tavLst>
                                    </p:anim>
                                    <p:anim calcmode="lin" valueType="num">
                                      <p:cBhvr additive="base">
                                        <p:cTn id="87" dur="500" fill="hold"/>
                                        <p:tgtEl>
                                          <p:spTgt spid="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anim calcmode="lin" valueType="num">
                                      <p:cBhvr>
                                        <p:cTn id="93" dur="1000" fill="hold"/>
                                        <p:tgtEl>
                                          <p:spTgt spid="31"/>
                                        </p:tgtEl>
                                        <p:attrNameLst>
                                          <p:attrName>ppt_x</p:attrName>
                                        </p:attrNameLst>
                                      </p:cBhvr>
                                      <p:tavLst>
                                        <p:tav tm="0">
                                          <p:val>
                                            <p:strVal val="#ppt_x"/>
                                          </p:val>
                                        </p:tav>
                                        <p:tav tm="100000">
                                          <p:val>
                                            <p:strVal val="#ppt_x"/>
                                          </p:val>
                                        </p:tav>
                                      </p:tavLst>
                                    </p:anim>
                                    <p:anim calcmode="lin" valueType="num">
                                      <p:cBhvr>
                                        <p:cTn id="94" dur="1000" fill="hold"/>
                                        <p:tgtEl>
                                          <p:spTgt spid="3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additive="base">
                                        <p:cTn id="117" dur="500" fill="hold"/>
                                        <p:tgtEl>
                                          <p:spTgt spid="23"/>
                                        </p:tgtEl>
                                        <p:attrNameLst>
                                          <p:attrName>ppt_x</p:attrName>
                                        </p:attrNameLst>
                                      </p:cBhvr>
                                      <p:tavLst>
                                        <p:tav tm="0">
                                          <p:val>
                                            <p:strVal val="#ppt_x"/>
                                          </p:val>
                                        </p:tav>
                                        <p:tav tm="100000">
                                          <p:val>
                                            <p:strVal val="#ppt_x"/>
                                          </p:val>
                                        </p:tav>
                                      </p:tavLst>
                                    </p:anim>
                                    <p:anim calcmode="lin" valueType="num">
                                      <p:cBhvr additive="base">
                                        <p:cTn id="118" dur="500" fill="hold"/>
                                        <p:tgtEl>
                                          <p:spTgt spid="2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ppt_x"/>
                                          </p:val>
                                        </p:tav>
                                        <p:tav tm="100000">
                                          <p:val>
                                            <p:strVal val="#ppt_x"/>
                                          </p:val>
                                        </p:tav>
                                      </p:tavLst>
                                    </p:anim>
                                    <p:anim calcmode="lin" valueType="num">
                                      <p:cBhvr additive="base">
                                        <p:cTn id="1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p:bldP spid="26" grpId="0" animBg="1"/>
      <p:bldP spid="27" grpId="0" animBg="1"/>
      <p:bldP spid="29"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5518" y="1175969"/>
            <a:ext cx="5692589" cy="5073257"/>
          </a:xfrm>
        </p:spPr>
      </p:pic>
      <p:sp>
        <p:nvSpPr>
          <p:cNvPr id="5"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a:solidFill>
                  <a:schemeClr val="tx1"/>
                </a:solidFill>
                <a:latin typeface="Times New Roman" panose="02020603050405020304" pitchFamily="18" charset="0"/>
                <a:cs typeface="Times New Roman" panose="02020603050405020304" pitchFamily="18" charset="0"/>
              </a:rPr>
              <a:t>4</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56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5127" y="1722132"/>
            <a:ext cx="5664445" cy="755145"/>
          </a:xfrm>
        </p:spPr>
        <p:txBody>
          <a:bodyPr>
            <a:normAutofit/>
          </a:bodyPr>
          <a:lstStyle/>
          <a:p>
            <a:r>
              <a:rPr lang="fr-FR" sz="3600" cap="none"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Photoluminescence (PL) </a:t>
            </a:r>
            <a:r>
              <a:rPr lang="fa-IR" sz="3600" cap="none"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fa-IR" sz="4400" cap="none"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lang="en-US" sz="4400" cap="none" dirty="0">
              <a:ln w="0"/>
              <a:effectLst>
                <a:reflection blurRad="6350" stA="53000" endA="300" endPos="35500" dir="5400000" sy="-90000" algn="bl" rotWithShape="0"/>
              </a:effectLst>
            </a:endParaRPr>
          </a:p>
        </p:txBody>
      </p:sp>
      <p:sp>
        <p:nvSpPr>
          <p:cNvPr id="5" name="Left Brace 4"/>
          <p:cNvSpPr/>
          <p:nvPr/>
        </p:nvSpPr>
        <p:spPr>
          <a:xfrm>
            <a:off x="4918389" y="1168046"/>
            <a:ext cx="336176" cy="1893347"/>
          </a:xfrm>
          <a:prstGeom prst="leftBrace">
            <a:avLst>
              <a:gd name="adj1" fmla="val 68333"/>
              <a:gd name="adj2" fmla="val 50710"/>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033854" y="2387542"/>
            <a:ext cx="3195746" cy="523220"/>
          </a:xfrm>
          <a:prstGeom prst="rect">
            <a:avLst/>
          </a:prstGeom>
        </p:spPr>
        <p:txBody>
          <a:bodyPr wrap="square">
            <a:spAutoFit/>
          </a:bodyPr>
          <a:lstStyle/>
          <a:p>
            <a:pPr algn="ctr"/>
            <a:r>
              <a:rPr lang="fr-FR" sz="2800" dirty="0" smtClean="0">
                <a:latin typeface="Times New Roman" panose="02020603050405020304" pitchFamily="18" charset="0"/>
                <a:cs typeface="Times New Roman" panose="02020603050405020304" pitchFamily="18" charset="0"/>
              </a:rPr>
              <a:t>Fluorescence (F)</a:t>
            </a:r>
            <a:endParaRPr lang="en-US" sz="2800" dirty="0"/>
          </a:p>
        </p:txBody>
      </p:sp>
      <p:sp>
        <p:nvSpPr>
          <p:cNvPr id="9" name="Rectangle 8"/>
          <p:cNvSpPr/>
          <p:nvPr/>
        </p:nvSpPr>
        <p:spPr>
          <a:xfrm>
            <a:off x="5086476" y="1391746"/>
            <a:ext cx="3143124" cy="523220"/>
          </a:xfrm>
          <a:prstGeom prst="rect">
            <a:avLst/>
          </a:prstGeom>
        </p:spPr>
        <p:txBody>
          <a:bodyPr wrap="square">
            <a:spAutoFit/>
          </a:bodyPr>
          <a:lstStyle/>
          <a:p>
            <a:r>
              <a:rPr lang="fr-FR" sz="2800" dirty="0" smtClean="0">
                <a:latin typeface="Times New Roman" panose="02020603050405020304" pitchFamily="18" charset="0"/>
                <a:cs typeface="Times New Roman" panose="02020603050405020304" pitchFamily="18" charset="0"/>
              </a:rPr>
              <a:t>Phosphorescence(P)</a:t>
            </a:r>
            <a:endParaRPr lang="en-US" sz="2000" dirty="0"/>
          </a:p>
        </p:txBody>
      </p:sp>
      <p:sp>
        <p:nvSpPr>
          <p:cNvPr id="12" name="Line Callout 1 11"/>
          <p:cNvSpPr/>
          <p:nvPr/>
        </p:nvSpPr>
        <p:spPr>
          <a:xfrm>
            <a:off x="1031966" y="3831699"/>
            <a:ext cx="6272197" cy="2255066"/>
          </a:xfrm>
          <a:prstGeom prst="borderCallout1">
            <a:avLst>
              <a:gd name="adj1" fmla="val -58049"/>
              <a:gd name="adj2" fmla="val 20181"/>
              <a:gd name="adj3" fmla="val 1875"/>
              <a:gd name="adj4" fmla="val 4672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 S</a:t>
            </a:r>
            <a:r>
              <a:rPr lang="en-US" sz="2800" dirty="0" smtClean="0">
                <a:latin typeface="Times New Roman" panose="02020603050405020304" pitchFamily="18" charset="0"/>
                <a:cs typeface="Times New Roman" panose="02020603050405020304" pitchFamily="18" charset="0"/>
              </a:rPr>
              <a:t>pontaneous </a:t>
            </a:r>
            <a:r>
              <a:rPr lang="en-US" sz="2800" dirty="0">
                <a:latin typeface="Times New Roman" panose="02020603050405020304" pitchFamily="18" charset="0"/>
                <a:cs typeface="Times New Roman" panose="02020603050405020304" pitchFamily="18" charset="0"/>
              </a:rPr>
              <a:t>emission following absorption of electromagnetic radiation of an appropriate frequency in the UV/visible </a:t>
            </a:r>
            <a:r>
              <a:rPr lang="en-US" sz="2800" dirty="0" smtClean="0">
                <a:latin typeface="Times New Roman" panose="02020603050405020304" pitchFamily="18" charset="0"/>
                <a:cs typeface="Times New Roman" panose="02020603050405020304" pitchFamily="18" charset="0"/>
              </a:rPr>
              <a:t>region.</a:t>
            </a:r>
            <a:endParaRPr lang="en-US" sz="2800" dirty="0">
              <a:latin typeface="Times New Roman" panose="02020603050405020304" pitchFamily="18" charset="0"/>
              <a:cs typeface="Times New Roman" panose="02020603050405020304" pitchFamily="18" charset="0"/>
            </a:endParaRPr>
          </a:p>
        </p:txBody>
      </p:sp>
      <p:sp>
        <p:nvSpPr>
          <p:cNvPr id="13" name="Line Callout 1 12"/>
          <p:cNvSpPr/>
          <p:nvPr/>
        </p:nvSpPr>
        <p:spPr>
          <a:xfrm>
            <a:off x="8229600" y="226446"/>
            <a:ext cx="3711739" cy="3156834"/>
          </a:xfrm>
          <a:prstGeom prst="borderCallout1">
            <a:avLst>
              <a:gd name="adj1" fmla="val 12191"/>
              <a:gd name="adj2" fmla="val -343"/>
              <a:gd name="adj3" fmla="val 43073"/>
              <a:gd name="adj4" fmla="val -27462"/>
            </a:avLst>
          </a:prstGeom>
          <a:solidFill>
            <a:srgbClr val="99FF6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spinforbidden</a:t>
            </a:r>
            <a:r>
              <a:rPr lang="en-US" sz="2800" dirty="0">
                <a:latin typeface="Times New Roman" panose="02020603050405020304" pitchFamily="18" charset="0"/>
                <a:cs typeface="Times New Roman" panose="02020603050405020304" pitchFamily="18" charset="0"/>
              </a:rPr>
              <a:t> transition, occurs during relaxation of an electron from the triplet excited state to the ground </a:t>
            </a:r>
            <a:r>
              <a:rPr lang="en-US" sz="2800" dirty="0" smtClean="0">
                <a:latin typeface="Times New Roman" panose="02020603050405020304" pitchFamily="18" charset="0"/>
                <a:cs typeface="Times New Roman" panose="02020603050405020304" pitchFamily="18" charset="0"/>
              </a:rPr>
              <a:t>state</a:t>
            </a:r>
          </a:p>
          <a:p>
            <a:pPr algn="ctr"/>
            <a:r>
              <a:rPr lang="en-US" sz="2800" dirty="0" smtClean="0">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S</a:t>
            </a:r>
            <a:r>
              <a:rPr lang="en-US" sz="28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4" name="Line Callout 1 13"/>
          <p:cNvSpPr/>
          <p:nvPr/>
        </p:nvSpPr>
        <p:spPr>
          <a:xfrm>
            <a:off x="7807684" y="3256757"/>
            <a:ext cx="4001579" cy="2297649"/>
          </a:xfrm>
          <a:prstGeom prst="borderCallout1">
            <a:avLst>
              <a:gd name="adj1" fmla="val 47067"/>
              <a:gd name="adj2" fmla="val 456"/>
              <a:gd name="adj3" fmla="val -21190"/>
              <a:gd name="adj4" fmla="val -30028"/>
            </a:avLst>
          </a:prstGeom>
          <a:solidFill>
            <a:srgbClr val="99FF6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A radiative </a:t>
            </a:r>
            <a:r>
              <a:rPr lang="en-US" sz="2800" dirty="0">
                <a:latin typeface="Times New Roman" panose="02020603050405020304" pitchFamily="18" charset="0"/>
                <a:cs typeface="Times New Roman" panose="02020603050405020304" pitchFamily="18" charset="0"/>
              </a:rPr>
              <a:t>transition between electronic states of the same multiplicity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S</a:t>
            </a:r>
            <a:r>
              <a:rPr lang="en-US" sz="2800" baseline="-250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 S</a:t>
            </a:r>
            <a:r>
              <a:rPr lang="en-US" sz="2800" baseline="-25000" dirty="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6"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a:solidFill>
                  <a:schemeClr val="tx1"/>
                </a:solidFill>
                <a:latin typeface="Times New Roman" panose="02020603050405020304" pitchFamily="18" charset="0"/>
                <a:cs typeface="Times New Roman" panose="02020603050405020304" pitchFamily="18" charset="0"/>
              </a:rPr>
              <a:t>5</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05431" y="6296977"/>
            <a:ext cx="3762633" cy="369332"/>
          </a:xfrm>
          <a:prstGeom prst="rect">
            <a:avLst/>
          </a:prstGeom>
        </p:spPr>
        <p:txBody>
          <a:bodyPr wrap="none">
            <a:spAutoFit/>
          </a:bodyPr>
          <a:lstStyle/>
          <a:p>
            <a:r>
              <a:rPr lang="en-US" b="1" i="1" dirty="0">
                <a:latin typeface="Times New Roman" panose="02020603050405020304" pitchFamily="18" charset="0"/>
                <a:cs typeface="Times New Roman" panose="02020603050405020304" pitchFamily="18" charset="0"/>
              </a:rPr>
              <a:t>Chem. Soc. Rev.</a:t>
            </a:r>
            <a:r>
              <a:rPr lang="en-US" b="1" dirty="0">
                <a:latin typeface="Times New Roman" panose="02020603050405020304" pitchFamily="18" charset="0"/>
                <a:cs typeface="Times New Roman" panose="02020603050405020304" pitchFamily="18" charset="0"/>
              </a:rPr>
              <a:t>, 2013,42, 6128-6185</a:t>
            </a:r>
          </a:p>
        </p:txBody>
      </p:sp>
    </p:spTree>
    <p:extLst>
      <p:ext uri="{BB962C8B-B14F-4D97-AF65-F5344CB8AC3E}">
        <p14:creationId xmlns:p14="http://schemas.microsoft.com/office/powerpoint/2010/main" val="1002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9"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Line 3"/>
          <p:cNvSpPr>
            <a:spLocks noChangeShapeType="1"/>
          </p:cNvSpPr>
          <p:nvPr/>
        </p:nvSpPr>
        <p:spPr bwMode="auto">
          <a:xfrm>
            <a:off x="3402875" y="6439080"/>
            <a:ext cx="8077200" cy="0"/>
          </a:xfrm>
          <a:prstGeom prst="line">
            <a:avLst/>
          </a:prstGeom>
          <a:noFill/>
          <a:ln w="28575" cap="flat" cmpd="sng" algn="ctr">
            <a:solidFill>
              <a:sysClr val="windowText" lastClr="000000"/>
            </a:solidFill>
            <a:prstDash val="solid"/>
            <a:headEnd/>
            <a:tailEnd/>
          </a:ln>
          <a:effectLst>
            <a:outerShdw blurRad="40000" dist="23000" dir="5400000" rotWithShape="0">
              <a:srgbClr val="000000">
                <a:alpha val="35000"/>
              </a:srgbClr>
            </a:outerShdw>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89" name="Line 3"/>
          <p:cNvSpPr>
            <a:spLocks noChangeShapeType="1"/>
          </p:cNvSpPr>
          <p:nvPr/>
        </p:nvSpPr>
        <p:spPr bwMode="auto">
          <a:xfrm>
            <a:off x="3402875" y="6134280"/>
            <a:ext cx="8077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0" name="Line 3"/>
          <p:cNvSpPr>
            <a:spLocks noChangeShapeType="1"/>
          </p:cNvSpPr>
          <p:nvPr/>
        </p:nvSpPr>
        <p:spPr bwMode="auto">
          <a:xfrm>
            <a:off x="3402875" y="5981880"/>
            <a:ext cx="8077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1" name="Line 3"/>
          <p:cNvSpPr>
            <a:spLocks noChangeShapeType="1"/>
          </p:cNvSpPr>
          <p:nvPr/>
        </p:nvSpPr>
        <p:spPr bwMode="auto">
          <a:xfrm>
            <a:off x="3402875" y="6286680"/>
            <a:ext cx="8077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2" name="Line 35"/>
          <p:cNvSpPr>
            <a:spLocks noChangeShapeType="1"/>
          </p:cNvSpPr>
          <p:nvPr/>
        </p:nvSpPr>
        <p:spPr bwMode="auto">
          <a:xfrm flipH="1">
            <a:off x="3402875" y="5829480"/>
            <a:ext cx="1676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3" name="Line 35"/>
          <p:cNvSpPr>
            <a:spLocks noChangeShapeType="1"/>
          </p:cNvSpPr>
          <p:nvPr/>
        </p:nvSpPr>
        <p:spPr bwMode="auto">
          <a:xfrm flipH="1">
            <a:off x="3402875" y="4229280"/>
            <a:ext cx="1066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4" name="Line 35"/>
          <p:cNvSpPr>
            <a:spLocks noChangeShapeType="1"/>
          </p:cNvSpPr>
          <p:nvPr/>
        </p:nvSpPr>
        <p:spPr bwMode="auto">
          <a:xfrm flipH="1">
            <a:off x="3402875" y="5677080"/>
            <a:ext cx="1676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5" name="Line 35"/>
          <p:cNvSpPr>
            <a:spLocks noChangeShapeType="1"/>
          </p:cNvSpPr>
          <p:nvPr/>
        </p:nvSpPr>
        <p:spPr bwMode="auto">
          <a:xfrm flipH="1">
            <a:off x="3402875" y="5524680"/>
            <a:ext cx="1600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6" name="Line 35"/>
          <p:cNvSpPr>
            <a:spLocks noChangeShapeType="1"/>
          </p:cNvSpPr>
          <p:nvPr/>
        </p:nvSpPr>
        <p:spPr bwMode="auto">
          <a:xfrm flipH="1">
            <a:off x="3402875" y="4076880"/>
            <a:ext cx="838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7" name="Line 35"/>
          <p:cNvSpPr>
            <a:spLocks noChangeShapeType="1"/>
          </p:cNvSpPr>
          <p:nvPr/>
        </p:nvSpPr>
        <p:spPr bwMode="auto">
          <a:xfrm flipH="1">
            <a:off x="3402875" y="5372280"/>
            <a:ext cx="1600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8" name="Line 35"/>
          <p:cNvSpPr>
            <a:spLocks noChangeShapeType="1"/>
          </p:cNvSpPr>
          <p:nvPr/>
        </p:nvSpPr>
        <p:spPr bwMode="auto">
          <a:xfrm flipH="1">
            <a:off x="3479075" y="5219880"/>
            <a:ext cx="1447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9" name="Line 35"/>
          <p:cNvSpPr>
            <a:spLocks noChangeShapeType="1"/>
          </p:cNvSpPr>
          <p:nvPr/>
        </p:nvSpPr>
        <p:spPr bwMode="auto">
          <a:xfrm flipH="1">
            <a:off x="3402875" y="4151496"/>
            <a:ext cx="838200" cy="1584"/>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0" name="Line 35"/>
          <p:cNvSpPr>
            <a:spLocks noChangeShapeType="1"/>
          </p:cNvSpPr>
          <p:nvPr/>
        </p:nvSpPr>
        <p:spPr bwMode="auto">
          <a:xfrm flipH="1">
            <a:off x="3402875" y="4608696"/>
            <a:ext cx="1371600" cy="1584"/>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1" name="Line 35"/>
          <p:cNvSpPr>
            <a:spLocks noChangeShapeType="1"/>
          </p:cNvSpPr>
          <p:nvPr/>
        </p:nvSpPr>
        <p:spPr bwMode="auto">
          <a:xfrm flipH="1">
            <a:off x="3402875" y="4303896"/>
            <a:ext cx="1066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2" name="Line 35"/>
          <p:cNvSpPr>
            <a:spLocks noChangeShapeType="1"/>
          </p:cNvSpPr>
          <p:nvPr/>
        </p:nvSpPr>
        <p:spPr bwMode="auto">
          <a:xfrm flipH="1">
            <a:off x="3402875" y="4532496"/>
            <a:ext cx="1295400" cy="1584"/>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3" name="Line 35"/>
          <p:cNvSpPr>
            <a:spLocks noChangeShapeType="1"/>
          </p:cNvSpPr>
          <p:nvPr/>
        </p:nvSpPr>
        <p:spPr bwMode="auto">
          <a:xfrm flipH="1">
            <a:off x="3402875" y="4456296"/>
            <a:ext cx="1219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4" name="Line 35"/>
          <p:cNvSpPr>
            <a:spLocks noChangeShapeType="1"/>
          </p:cNvSpPr>
          <p:nvPr/>
        </p:nvSpPr>
        <p:spPr bwMode="auto">
          <a:xfrm flipH="1">
            <a:off x="3402875" y="4380096"/>
            <a:ext cx="1143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5" name="Line 35"/>
          <p:cNvSpPr>
            <a:spLocks noChangeShapeType="1"/>
          </p:cNvSpPr>
          <p:nvPr/>
        </p:nvSpPr>
        <p:spPr bwMode="auto">
          <a:xfrm flipH="1">
            <a:off x="3402875" y="5219880"/>
            <a:ext cx="1600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6" name="Line 35"/>
          <p:cNvSpPr>
            <a:spLocks noChangeShapeType="1"/>
          </p:cNvSpPr>
          <p:nvPr/>
        </p:nvSpPr>
        <p:spPr bwMode="auto">
          <a:xfrm flipH="1">
            <a:off x="3402875" y="5067480"/>
            <a:ext cx="1524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7" name="Line 35"/>
          <p:cNvSpPr>
            <a:spLocks noChangeShapeType="1"/>
          </p:cNvSpPr>
          <p:nvPr/>
        </p:nvSpPr>
        <p:spPr bwMode="auto">
          <a:xfrm flipH="1">
            <a:off x="3402875" y="4915080"/>
            <a:ext cx="1524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8" name="Line 35"/>
          <p:cNvSpPr>
            <a:spLocks noChangeShapeType="1"/>
          </p:cNvSpPr>
          <p:nvPr/>
        </p:nvSpPr>
        <p:spPr bwMode="auto">
          <a:xfrm flipH="1">
            <a:off x="3402875" y="4762680"/>
            <a:ext cx="1447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9" name="Line 35"/>
          <p:cNvSpPr>
            <a:spLocks noChangeShapeType="1"/>
          </p:cNvSpPr>
          <p:nvPr/>
        </p:nvSpPr>
        <p:spPr bwMode="auto">
          <a:xfrm flipH="1">
            <a:off x="3402875" y="4686480"/>
            <a:ext cx="1371600" cy="1584"/>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0" name="Line 35"/>
          <p:cNvSpPr>
            <a:spLocks noChangeShapeType="1"/>
          </p:cNvSpPr>
          <p:nvPr/>
        </p:nvSpPr>
        <p:spPr bwMode="auto">
          <a:xfrm flipH="1">
            <a:off x="3402875" y="4000680"/>
            <a:ext cx="762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1" name="Line 35"/>
          <p:cNvSpPr>
            <a:spLocks noChangeShapeType="1"/>
          </p:cNvSpPr>
          <p:nvPr/>
        </p:nvSpPr>
        <p:spPr bwMode="auto">
          <a:xfrm flipH="1">
            <a:off x="3402875" y="36958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2" name="Line 35"/>
          <p:cNvSpPr>
            <a:spLocks noChangeShapeType="1"/>
          </p:cNvSpPr>
          <p:nvPr/>
        </p:nvSpPr>
        <p:spPr bwMode="auto">
          <a:xfrm flipH="1">
            <a:off x="3402875" y="3772080"/>
            <a:ext cx="6096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3" name="Line 35"/>
          <p:cNvSpPr>
            <a:spLocks noChangeShapeType="1"/>
          </p:cNvSpPr>
          <p:nvPr/>
        </p:nvSpPr>
        <p:spPr bwMode="auto">
          <a:xfrm flipH="1">
            <a:off x="4012475" y="4610280"/>
            <a:ext cx="685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4" name="Line 35"/>
          <p:cNvSpPr>
            <a:spLocks noChangeShapeType="1"/>
          </p:cNvSpPr>
          <p:nvPr/>
        </p:nvSpPr>
        <p:spPr bwMode="auto">
          <a:xfrm flipH="1">
            <a:off x="3402875" y="3848280"/>
            <a:ext cx="685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5" name="Line 35"/>
          <p:cNvSpPr>
            <a:spLocks noChangeShapeType="1"/>
          </p:cNvSpPr>
          <p:nvPr/>
        </p:nvSpPr>
        <p:spPr bwMode="auto">
          <a:xfrm flipH="1">
            <a:off x="3402875" y="36196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6" name="Line 35"/>
          <p:cNvSpPr>
            <a:spLocks noChangeShapeType="1"/>
          </p:cNvSpPr>
          <p:nvPr/>
        </p:nvSpPr>
        <p:spPr bwMode="auto">
          <a:xfrm flipH="1">
            <a:off x="3402875" y="3924480"/>
            <a:ext cx="685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7" name="Line 3"/>
          <p:cNvSpPr>
            <a:spLocks noChangeShapeType="1"/>
          </p:cNvSpPr>
          <p:nvPr/>
        </p:nvSpPr>
        <p:spPr bwMode="auto">
          <a:xfrm>
            <a:off x="4241075" y="3391080"/>
            <a:ext cx="2819400" cy="0"/>
          </a:xfrm>
          <a:prstGeom prst="line">
            <a:avLst/>
          </a:prstGeom>
          <a:no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18" name="Line 35"/>
          <p:cNvSpPr>
            <a:spLocks noChangeShapeType="1"/>
          </p:cNvSpPr>
          <p:nvPr/>
        </p:nvSpPr>
        <p:spPr bwMode="auto">
          <a:xfrm flipH="1">
            <a:off x="3402875" y="35434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9" name="Line 35"/>
          <p:cNvSpPr>
            <a:spLocks noChangeShapeType="1"/>
          </p:cNvSpPr>
          <p:nvPr/>
        </p:nvSpPr>
        <p:spPr bwMode="auto">
          <a:xfrm flipH="1">
            <a:off x="3402875" y="34672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0" name="Line 35"/>
          <p:cNvSpPr>
            <a:spLocks noChangeShapeType="1"/>
          </p:cNvSpPr>
          <p:nvPr/>
        </p:nvSpPr>
        <p:spPr bwMode="auto">
          <a:xfrm flipH="1">
            <a:off x="3402875" y="33910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1" name="Line 35"/>
          <p:cNvSpPr>
            <a:spLocks noChangeShapeType="1"/>
          </p:cNvSpPr>
          <p:nvPr/>
        </p:nvSpPr>
        <p:spPr bwMode="auto">
          <a:xfrm flipH="1">
            <a:off x="3402875" y="33148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2" name="Line 35"/>
          <p:cNvSpPr>
            <a:spLocks noChangeShapeType="1"/>
          </p:cNvSpPr>
          <p:nvPr/>
        </p:nvSpPr>
        <p:spPr bwMode="auto">
          <a:xfrm flipH="1">
            <a:off x="3402875" y="33148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3" name="Line 35"/>
          <p:cNvSpPr>
            <a:spLocks noChangeShapeType="1"/>
          </p:cNvSpPr>
          <p:nvPr/>
        </p:nvSpPr>
        <p:spPr bwMode="auto">
          <a:xfrm flipH="1">
            <a:off x="3402875" y="32386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4" name="Line 35"/>
          <p:cNvSpPr>
            <a:spLocks noChangeShapeType="1"/>
          </p:cNvSpPr>
          <p:nvPr/>
        </p:nvSpPr>
        <p:spPr bwMode="auto">
          <a:xfrm flipH="1">
            <a:off x="3402875" y="32386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5" name="Line 35"/>
          <p:cNvSpPr>
            <a:spLocks noChangeShapeType="1"/>
          </p:cNvSpPr>
          <p:nvPr/>
        </p:nvSpPr>
        <p:spPr bwMode="auto">
          <a:xfrm flipH="1">
            <a:off x="3402875" y="3162480"/>
            <a:ext cx="457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6" name="Line 35"/>
          <p:cNvSpPr>
            <a:spLocks noChangeShapeType="1"/>
          </p:cNvSpPr>
          <p:nvPr/>
        </p:nvSpPr>
        <p:spPr bwMode="auto">
          <a:xfrm flipH="1">
            <a:off x="3402875" y="3086280"/>
            <a:ext cx="457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7" name="Line 35"/>
          <p:cNvSpPr>
            <a:spLocks noChangeShapeType="1"/>
          </p:cNvSpPr>
          <p:nvPr/>
        </p:nvSpPr>
        <p:spPr bwMode="auto">
          <a:xfrm flipH="1">
            <a:off x="3402875" y="3010080"/>
            <a:ext cx="457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8" name="Line 35"/>
          <p:cNvSpPr>
            <a:spLocks noChangeShapeType="1"/>
          </p:cNvSpPr>
          <p:nvPr/>
        </p:nvSpPr>
        <p:spPr bwMode="auto">
          <a:xfrm flipH="1" flipV="1">
            <a:off x="3402875" y="3010080"/>
            <a:ext cx="465083" cy="23648"/>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9" name="Line 35"/>
          <p:cNvSpPr>
            <a:spLocks noChangeShapeType="1"/>
          </p:cNvSpPr>
          <p:nvPr/>
        </p:nvSpPr>
        <p:spPr bwMode="auto">
          <a:xfrm flipH="1">
            <a:off x="3402875" y="2933880"/>
            <a:ext cx="457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30" name="Line 3"/>
          <p:cNvSpPr>
            <a:spLocks noChangeShapeType="1"/>
          </p:cNvSpPr>
          <p:nvPr/>
        </p:nvSpPr>
        <p:spPr bwMode="auto">
          <a:xfrm>
            <a:off x="4241075" y="323868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31" name="Line 3"/>
          <p:cNvSpPr>
            <a:spLocks noChangeShapeType="1"/>
          </p:cNvSpPr>
          <p:nvPr/>
        </p:nvSpPr>
        <p:spPr bwMode="auto">
          <a:xfrm>
            <a:off x="4241075" y="308628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32" name="Line 3"/>
          <p:cNvSpPr>
            <a:spLocks noChangeShapeType="1"/>
          </p:cNvSpPr>
          <p:nvPr/>
        </p:nvSpPr>
        <p:spPr bwMode="auto">
          <a:xfrm>
            <a:off x="4241075" y="293388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33" name="Line 3"/>
          <p:cNvSpPr>
            <a:spLocks noChangeShapeType="1"/>
          </p:cNvSpPr>
          <p:nvPr/>
        </p:nvSpPr>
        <p:spPr bwMode="auto">
          <a:xfrm>
            <a:off x="4241075" y="278148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34" name="Line 3"/>
          <p:cNvSpPr>
            <a:spLocks noChangeShapeType="1"/>
          </p:cNvSpPr>
          <p:nvPr/>
        </p:nvSpPr>
        <p:spPr bwMode="auto">
          <a:xfrm>
            <a:off x="4241075" y="262908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35" name="Line 3"/>
          <p:cNvSpPr>
            <a:spLocks noChangeShapeType="1"/>
          </p:cNvSpPr>
          <p:nvPr/>
        </p:nvSpPr>
        <p:spPr bwMode="auto">
          <a:xfrm>
            <a:off x="4622075" y="2476680"/>
            <a:ext cx="2438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36" name="Line 3"/>
          <p:cNvSpPr>
            <a:spLocks noChangeShapeType="1"/>
          </p:cNvSpPr>
          <p:nvPr/>
        </p:nvSpPr>
        <p:spPr bwMode="auto">
          <a:xfrm>
            <a:off x="4850675" y="2324280"/>
            <a:ext cx="2209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37" name="Line 3"/>
          <p:cNvSpPr>
            <a:spLocks noChangeShapeType="1"/>
          </p:cNvSpPr>
          <p:nvPr/>
        </p:nvSpPr>
        <p:spPr bwMode="auto">
          <a:xfrm>
            <a:off x="5155475" y="2171880"/>
            <a:ext cx="1905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38" name="Line 3"/>
          <p:cNvSpPr>
            <a:spLocks noChangeShapeType="1"/>
          </p:cNvSpPr>
          <p:nvPr/>
        </p:nvSpPr>
        <p:spPr bwMode="auto">
          <a:xfrm>
            <a:off x="5460275" y="2019480"/>
            <a:ext cx="1600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39" name="Line 3"/>
          <p:cNvSpPr>
            <a:spLocks noChangeShapeType="1"/>
          </p:cNvSpPr>
          <p:nvPr/>
        </p:nvSpPr>
        <p:spPr bwMode="auto">
          <a:xfrm>
            <a:off x="5917475" y="1867080"/>
            <a:ext cx="1143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40" name="Line 35"/>
          <p:cNvSpPr>
            <a:spLocks noChangeShapeType="1"/>
          </p:cNvSpPr>
          <p:nvPr/>
        </p:nvSpPr>
        <p:spPr bwMode="auto">
          <a:xfrm flipH="1">
            <a:off x="6222275" y="1638480"/>
            <a:ext cx="838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41" name="Line 35"/>
          <p:cNvSpPr>
            <a:spLocks noChangeShapeType="1"/>
          </p:cNvSpPr>
          <p:nvPr/>
        </p:nvSpPr>
        <p:spPr bwMode="auto">
          <a:xfrm flipH="1">
            <a:off x="6146075" y="1713096"/>
            <a:ext cx="914400" cy="1584"/>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42" name="Line 35"/>
          <p:cNvSpPr>
            <a:spLocks noChangeShapeType="1"/>
          </p:cNvSpPr>
          <p:nvPr/>
        </p:nvSpPr>
        <p:spPr bwMode="auto">
          <a:xfrm flipH="1">
            <a:off x="6298475" y="1562280"/>
            <a:ext cx="762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43" name="Line 35"/>
          <p:cNvSpPr>
            <a:spLocks noChangeShapeType="1"/>
          </p:cNvSpPr>
          <p:nvPr/>
        </p:nvSpPr>
        <p:spPr bwMode="auto">
          <a:xfrm flipH="1">
            <a:off x="6374675" y="1409880"/>
            <a:ext cx="685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44" name="Line 35"/>
          <p:cNvSpPr>
            <a:spLocks noChangeShapeType="1"/>
          </p:cNvSpPr>
          <p:nvPr/>
        </p:nvSpPr>
        <p:spPr bwMode="auto">
          <a:xfrm flipH="1">
            <a:off x="6374675" y="1486080"/>
            <a:ext cx="685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45" name="Line 3"/>
          <p:cNvSpPr>
            <a:spLocks noChangeShapeType="1"/>
          </p:cNvSpPr>
          <p:nvPr/>
        </p:nvSpPr>
        <p:spPr bwMode="auto">
          <a:xfrm>
            <a:off x="4241075" y="1638480"/>
            <a:ext cx="1447800" cy="0"/>
          </a:xfrm>
          <a:prstGeom prst="line">
            <a:avLst/>
          </a:prstGeom>
          <a:no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46" name="Line 3"/>
          <p:cNvSpPr>
            <a:spLocks noChangeShapeType="1"/>
          </p:cNvSpPr>
          <p:nvPr/>
        </p:nvSpPr>
        <p:spPr bwMode="auto">
          <a:xfrm>
            <a:off x="4241075" y="1486080"/>
            <a:ext cx="1447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47" name="Line 3"/>
          <p:cNvSpPr>
            <a:spLocks noChangeShapeType="1"/>
          </p:cNvSpPr>
          <p:nvPr/>
        </p:nvSpPr>
        <p:spPr bwMode="auto">
          <a:xfrm>
            <a:off x="4241075" y="1333680"/>
            <a:ext cx="1447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48" name="Line 3"/>
          <p:cNvSpPr>
            <a:spLocks noChangeShapeType="1"/>
          </p:cNvSpPr>
          <p:nvPr/>
        </p:nvSpPr>
        <p:spPr bwMode="auto">
          <a:xfrm>
            <a:off x="4241075" y="1181280"/>
            <a:ext cx="1447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49" name="Line 3"/>
          <p:cNvSpPr>
            <a:spLocks noChangeShapeType="1"/>
          </p:cNvSpPr>
          <p:nvPr/>
        </p:nvSpPr>
        <p:spPr bwMode="auto">
          <a:xfrm>
            <a:off x="4241075" y="876480"/>
            <a:ext cx="1447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50" name="Line 3"/>
          <p:cNvSpPr>
            <a:spLocks noChangeShapeType="1"/>
          </p:cNvSpPr>
          <p:nvPr/>
        </p:nvSpPr>
        <p:spPr bwMode="auto">
          <a:xfrm>
            <a:off x="4241075" y="1028880"/>
            <a:ext cx="1447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51" name="Line 3"/>
          <p:cNvSpPr>
            <a:spLocks noChangeShapeType="1"/>
          </p:cNvSpPr>
          <p:nvPr/>
        </p:nvSpPr>
        <p:spPr bwMode="auto">
          <a:xfrm>
            <a:off x="4241075" y="800280"/>
            <a:ext cx="1447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52" name="Line 3"/>
          <p:cNvSpPr>
            <a:spLocks noChangeShapeType="1"/>
          </p:cNvSpPr>
          <p:nvPr/>
        </p:nvSpPr>
        <p:spPr bwMode="auto">
          <a:xfrm>
            <a:off x="4241075" y="724080"/>
            <a:ext cx="1447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grpSp>
        <p:nvGrpSpPr>
          <p:cNvPr id="253" name="Group 252"/>
          <p:cNvGrpSpPr/>
          <p:nvPr/>
        </p:nvGrpSpPr>
        <p:grpSpPr>
          <a:xfrm>
            <a:off x="4469675" y="1333680"/>
            <a:ext cx="914400" cy="5105400"/>
            <a:chOff x="1752600" y="1295400"/>
            <a:chExt cx="914400" cy="5105400"/>
          </a:xfrm>
        </p:grpSpPr>
        <p:sp>
          <p:nvSpPr>
            <p:cNvPr id="254" name="Line 103"/>
            <p:cNvSpPr>
              <a:spLocks noChangeShapeType="1"/>
            </p:cNvSpPr>
            <p:nvPr/>
          </p:nvSpPr>
          <p:spPr bwMode="auto">
            <a:xfrm flipV="1">
              <a:off x="2362200" y="3048000"/>
              <a:ext cx="0" cy="3352800"/>
            </a:xfrm>
            <a:prstGeom prst="line">
              <a:avLst/>
            </a:prstGeom>
            <a:noFill/>
            <a:ln w="28575" cap="flat" cmpd="sng" algn="ctr">
              <a:solidFill>
                <a:srgbClr val="4F81BD"/>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55" name="Line 104"/>
            <p:cNvSpPr>
              <a:spLocks noChangeShapeType="1"/>
            </p:cNvSpPr>
            <p:nvPr/>
          </p:nvSpPr>
          <p:spPr bwMode="auto">
            <a:xfrm flipV="1">
              <a:off x="2514600" y="3200400"/>
              <a:ext cx="0" cy="3200400"/>
            </a:xfrm>
            <a:prstGeom prst="line">
              <a:avLst/>
            </a:prstGeom>
            <a:noFill/>
            <a:ln w="28575" cap="flat" cmpd="sng" algn="ctr">
              <a:solidFill>
                <a:srgbClr val="4F81BD"/>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56" name="Line 105"/>
            <p:cNvSpPr>
              <a:spLocks noChangeShapeType="1"/>
            </p:cNvSpPr>
            <p:nvPr/>
          </p:nvSpPr>
          <p:spPr bwMode="auto">
            <a:xfrm flipV="1">
              <a:off x="2667000" y="3352800"/>
              <a:ext cx="0" cy="3048000"/>
            </a:xfrm>
            <a:prstGeom prst="line">
              <a:avLst/>
            </a:prstGeom>
            <a:noFill/>
            <a:ln w="28575" cap="flat" cmpd="sng" algn="ctr">
              <a:solidFill>
                <a:srgbClr val="4F81BD"/>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57" name="Line 103"/>
            <p:cNvSpPr>
              <a:spLocks noChangeShapeType="1"/>
            </p:cNvSpPr>
            <p:nvPr/>
          </p:nvSpPr>
          <p:spPr bwMode="auto">
            <a:xfrm flipV="1">
              <a:off x="1752600" y="1295400"/>
              <a:ext cx="0" cy="5105400"/>
            </a:xfrm>
            <a:prstGeom prst="line">
              <a:avLst/>
            </a:prstGeom>
            <a:noFill/>
            <a:ln w="28575" cap="flat" cmpd="sng" algn="ctr">
              <a:solidFill>
                <a:srgbClr val="4F81BD"/>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58" name="Line 104"/>
            <p:cNvSpPr>
              <a:spLocks noChangeShapeType="1"/>
            </p:cNvSpPr>
            <p:nvPr/>
          </p:nvSpPr>
          <p:spPr bwMode="auto">
            <a:xfrm flipV="1">
              <a:off x="1905000" y="1447800"/>
              <a:ext cx="0" cy="4953000"/>
            </a:xfrm>
            <a:prstGeom prst="line">
              <a:avLst/>
            </a:prstGeom>
            <a:noFill/>
            <a:ln w="28575" cap="flat" cmpd="sng" algn="ctr">
              <a:solidFill>
                <a:srgbClr val="4F81BD"/>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59" name="Line 105"/>
            <p:cNvSpPr>
              <a:spLocks noChangeShapeType="1"/>
            </p:cNvSpPr>
            <p:nvPr/>
          </p:nvSpPr>
          <p:spPr bwMode="auto">
            <a:xfrm flipV="1">
              <a:off x="2057400" y="1600200"/>
              <a:ext cx="0" cy="4800600"/>
            </a:xfrm>
            <a:prstGeom prst="line">
              <a:avLst/>
            </a:prstGeom>
            <a:noFill/>
            <a:ln w="28575" cap="flat" cmpd="sng" algn="ctr">
              <a:solidFill>
                <a:srgbClr val="4F81BD"/>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260" name="TextBox 259"/>
          <p:cNvSpPr txBox="1"/>
          <p:nvPr/>
        </p:nvSpPr>
        <p:spPr>
          <a:xfrm>
            <a:off x="4241358" y="4381680"/>
            <a:ext cx="1300356" cy="646331"/>
          </a:xfrm>
          <a:prstGeom prst="rect">
            <a:avLst/>
          </a:prstGeom>
          <a:solidFill>
            <a:sysClr val="window" lastClr="FFFFFF"/>
          </a:solidFill>
          <a:ln w="28575" cap="flat" cmpd="sng" algn="ctr">
            <a:solidFill>
              <a:srgbClr val="4F81BD"/>
            </a:solidFill>
            <a:prstDash val="solid"/>
          </a:ln>
          <a:effectLst/>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1F497D"/>
                </a:solidFill>
                <a:effectLst/>
                <a:uLnTx/>
                <a:uFillTx/>
                <a:latin typeface="Times New Roman" panose="02020603050405020304" pitchFamily="18" charset="0"/>
                <a:cs typeface="Times New Roman" panose="02020603050405020304" pitchFamily="18" charset="0"/>
              </a:rPr>
              <a:t>Absorption</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1F497D"/>
                </a:solidFill>
                <a:effectLst/>
                <a:uLnTx/>
                <a:uFillTx/>
                <a:latin typeface="Times New Roman" panose="02020603050405020304" pitchFamily="18" charset="0"/>
                <a:cs typeface="Times New Roman" panose="02020603050405020304" pitchFamily="18" charset="0"/>
              </a:rPr>
              <a:t>10</a:t>
            </a:r>
            <a:r>
              <a:rPr kumimoji="0" lang="en-US" sz="1800" b="1" i="0" u="none" strike="noStrike" kern="0" cap="none" spc="0" normalizeH="0" baseline="30000" noProof="0" dirty="0" smtClean="0">
                <a:ln>
                  <a:noFill/>
                </a:ln>
                <a:solidFill>
                  <a:srgbClr val="1F497D"/>
                </a:solidFill>
                <a:effectLst/>
                <a:uLnTx/>
                <a:uFillTx/>
                <a:latin typeface="Times New Roman" panose="02020603050405020304" pitchFamily="18" charset="0"/>
                <a:cs typeface="Times New Roman" panose="02020603050405020304" pitchFamily="18" charset="0"/>
              </a:rPr>
              <a:t>-15</a:t>
            </a:r>
            <a:r>
              <a:rPr kumimoji="0" lang="en-US" sz="1800" b="1" i="0" u="none" strike="noStrike" kern="0" cap="none" spc="0" normalizeH="0" baseline="0" noProof="0" dirty="0" smtClean="0">
                <a:ln>
                  <a:noFill/>
                </a:ln>
                <a:solidFill>
                  <a:srgbClr val="1F497D"/>
                </a:solidFill>
                <a:effectLst/>
                <a:uLnTx/>
                <a:uFillTx/>
                <a:latin typeface="Times New Roman" panose="02020603050405020304" pitchFamily="18" charset="0"/>
                <a:cs typeface="Times New Roman" panose="02020603050405020304" pitchFamily="18" charset="0"/>
              </a:rPr>
              <a:t>s</a:t>
            </a:r>
            <a:endParaRPr kumimoji="0" lang="fa-IR" sz="1800" b="1" i="0" u="none" strike="noStrike" kern="0" cap="none" spc="0" normalizeH="0" baseline="0" noProof="0" dirty="0" smtClean="0">
              <a:ln>
                <a:noFill/>
              </a:ln>
              <a:solidFill>
                <a:srgbClr val="1F497D"/>
              </a:solidFill>
              <a:effectLst/>
              <a:uLnTx/>
              <a:uFillTx/>
              <a:latin typeface="Times New Roman" panose="02020603050405020304" pitchFamily="18" charset="0"/>
              <a:cs typeface="Times New Roman" panose="02020603050405020304" pitchFamily="18" charset="0"/>
            </a:endParaRPr>
          </a:p>
        </p:txBody>
      </p:sp>
      <p:sp>
        <p:nvSpPr>
          <p:cNvPr id="261" name="TextBox 260"/>
          <p:cNvSpPr txBox="1"/>
          <p:nvPr/>
        </p:nvSpPr>
        <p:spPr>
          <a:xfrm>
            <a:off x="3077797" y="6217684"/>
            <a:ext cx="369012"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1">
            <a:spAutoFit/>
          </a:bodyPr>
          <a:lstStyle/>
          <a:p>
            <a:pPr algn="r" rtl="1"/>
            <a:r>
              <a:rPr lang="en-US" dirty="0" smtClean="0">
                <a:ln>
                  <a:solidFill>
                    <a:prstClr val="black"/>
                  </a:solidFill>
                </a:ln>
                <a:solidFill>
                  <a:prstClr val="black"/>
                </a:solidFill>
                <a:latin typeface="Calibri"/>
              </a:rPr>
              <a:t>S</a:t>
            </a:r>
            <a:r>
              <a:rPr lang="en-US" baseline="-25000" dirty="0" smtClean="0">
                <a:ln>
                  <a:solidFill>
                    <a:prstClr val="black"/>
                  </a:solidFill>
                </a:ln>
                <a:solidFill>
                  <a:prstClr val="black"/>
                </a:solidFill>
                <a:latin typeface="Calibri"/>
              </a:rPr>
              <a:t>0</a:t>
            </a:r>
            <a:endParaRPr lang="fa-IR" baseline="-25000" dirty="0">
              <a:ln>
                <a:solidFill>
                  <a:prstClr val="black"/>
                </a:solidFill>
              </a:ln>
              <a:solidFill>
                <a:prstClr val="black"/>
              </a:solidFill>
              <a:latin typeface="Calibri"/>
            </a:endParaRPr>
          </a:p>
        </p:txBody>
      </p:sp>
      <p:sp>
        <p:nvSpPr>
          <p:cNvPr id="262" name="TextBox 261"/>
          <p:cNvSpPr txBox="1"/>
          <p:nvPr/>
        </p:nvSpPr>
        <p:spPr>
          <a:xfrm>
            <a:off x="5612675" y="3402748"/>
            <a:ext cx="369012"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1">
            <a:spAutoFit/>
          </a:bodyPr>
          <a:lstStyle/>
          <a:p>
            <a:pPr algn="r" rtl="1"/>
            <a:r>
              <a:rPr lang="en-US" dirty="0" smtClean="0">
                <a:ln>
                  <a:solidFill>
                    <a:prstClr val="black"/>
                  </a:solidFill>
                </a:ln>
                <a:solidFill>
                  <a:prstClr val="black"/>
                </a:solidFill>
                <a:latin typeface="Calibri"/>
              </a:rPr>
              <a:t>S</a:t>
            </a:r>
            <a:r>
              <a:rPr lang="en-US" baseline="-25000" dirty="0" smtClean="0">
                <a:ln>
                  <a:solidFill>
                    <a:prstClr val="black"/>
                  </a:solidFill>
                </a:ln>
                <a:solidFill>
                  <a:prstClr val="black"/>
                </a:solidFill>
                <a:latin typeface="Calibri"/>
              </a:rPr>
              <a:t>1</a:t>
            </a:r>
            <a:endParaRPr lang="fa-IR" baseline="-25000" dirty="0">
              <a:ln>
                <a:solidFill>
                  <a:prstClr val="black"/>
                </a:solidFill>
              </a:ln>
              <a:solidFill>
                <a:prstClr val="black"/>
              </a:solidFill>
              <a:latin typeface="Calibri"/>
            </a:endParaRPr>
          </a:p>
        </p:txBody>
      </p:sp>
      <p:sp>
        <p:nvSpPr>
          <p:cNvPr id="263" name="TextBox 262"/>
          <p:cNvSpPr txBox="1"/>
          <p:nvPr/>
        </p:nvSpPr>
        <p:spPr>
          <a:xfrm>
            <a:off x="3948263" y="1497748"/>
            <a:ext cx="369012"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1">
            <a:spAutoFit/>
          </a:bodyPr>
          <a:lstStyle/>
          <a:p>
            <a:pPr algn="r" rtl="1"/>
            <a:r>
              <a:rPr lang="en-US" dirty="0" smtClean="0">
                <a:ln>
                  <a:solidFill>
                    <a:prstClr val="black"/>
                  </a:solidFill>
                </a:ln>
                <a:solidFill>
                  <a:prstClr val="black"/>
                </a:solidFill>
                <a:latin typeface="Calibri"/>
              </a:rPr>
              <a:t>S</a:t>
            </a:r>
            <a:r>
              <a:rPr lang="en-US" baseline="-25000" dirty="0" smtClean="0">
                <a:ln>
                  <a:solidFill>
                    <a:prstClr val="black"/>
                  </a:solidFill>
                </a:ln>
                <a:solidFill>
                  <a:prstClr val="black"/>
                </a:solidFill>
                <a:latin typeface="Calibri"/>
              </a:rPr>
              <a:t>2</a:t>
            </a:r>
            <a:endParaRPr lang="fa-IR" baseline="-25000" dirty="0">
              <a:ln>
                <a:solidFill>
                  <a:prstClr val="black"/>
                </a:solidFill>
              </a:ln>
              <a:solidFill>
                <a:prstClr val="black"/>
              </a:solidFill>
              <a:latin typeface="Calibri"/>
            </a:endParaRPr>
          </a:p>
        </p:txBody>
      </p:sp>
      <p:grpSp>
        <p:nvGrpSpPr>
          <p:cNvPr id="264" name="Group 108"/>
          <p:cNvGrpSpPr>
            <a:grpSpLocks/>
          </p:cNvGrpSpPr>
          <p:nvPr/>
        </p:nvGrpSpPr>
        <p:grpSpPr bwMode="auto">
          <a:xfrm flipH="1" flipV="1">
            <a:off x="6374675" y="3391080"/>
            <a:ext cx="327025" cy="3048000"/>
            <a:chOff x="1728" y="2304"/>
            <a:chExt cx="206" cy="1776"/>
          </a:xfrm>
        </p:grpSpPr>
        <p:sp>
          <p:nvSpPr>
            <p:cNvPr id="265" name="Line 109"/>
            <p:cNvSpPr>
              <a:spLocks noChangeShapeType="1"/>
            </p:cNvSpPr>
            <p:nvPr/>
          </p:nvSpPr>
          <p:spPr bwMode="auto">
            <a:xfrm rot="10800000">
              <a:off x="1728" y="2304"/>
              <a:ext cx="0" cy="1776"/>
            </a:xfrm>
            <a:prstGeom prst="line">
              <a:avLst/>
            </a:prstGeom>
            <a:noFill/>
            <a:ln w="28575" cap="flat" cmpd="sng" algn="ctr">
              <a:solidFill>
                <a:srgbClr val="C0504D"/>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66" name="Line 110"/>
            <p:cNvSpPr>
              <a:spLocks noChangeShapeType="1"/>
            </p:cNvSpPr>
            <p:nvPr/>
          </p:nvSpPr>
          <p:spPr bwMode="auto">
            <a:xfrm rot="10800000">
              <a:off x="1838" y="2393"/>
              <a:ext cx="0" cy="1687"/>
            </a:xfrm>
            <a:prstGeom prst="line">
              <a:avLst/>
            </a:prstGeom>
            <a:noFill/>
            <a:ln w="28575" cap="flat" cmpd="sng" algn="ctr">
              <a:solidFill>
                <a:srgbClr val="C0504D"/>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67" name="Line 111"/>
            <p:cNvSpPr>
              <a:spLocks noChangeShapeType="1"/>
            </p:cNvSpPr>
            <p:nvPr/>
          </p:nvSpPr>
          <p:spPr bwMode="auto">
            <a:xfrm rot="10800000">
              <a:off x="1934" y="2482"/>
              <a:ext cx="0" cy="1598"/>
            </a:xfrm>
            <a:prstGeom prst="line">
              <a:avLst/>
            </a:prstGeom>
            <a:noFill/>
            <a:ln w="28575" cap="flat" cmpd="sng" algn="ctr">
              <a:solidFill>
                <a:srgbClr val="C0504D"/>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268" name="TextBox 267"/>
          <p:cNvSpPr txBox="1"/>
          <p:nvPr/>
        </p:nvSpPr>
        <p:spPr>
          <a:xfrm>
            <a:off x="5879196" y="4381680"/>
            <a:ext cx="1455848" cy="646331"/>
          </a:xfrm>
          <a:prstGeom prst="rect">
            <a:avLst/>
          </a:prstGeom>
          <a:solidFill>
            <a:sysClr val="window" lastClr="FFFFFF"/>
          </a:solidFill>
          <a:ln w="28575" cap="flat" cmpd="sng" algn="ctr">
            <a:solidFill>
              <a:srgbClr val="C0504D"/>
            </a:solidFill>
            <a:prstDash val="solid"/>
          </a:ln>
          <a:effectLst/>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C0504D"/>
                </a:solidFill>
                <a:effectLst/>
                <a:uLnTx/>
                <a:uFillTx/>
                <a:latin typeface="Times New Roman" panose="02020603050405020304" pitchFamily="18" charset="0"/>
                <a:cs typeface="Times New Roman" panose="02020603050405020304" pitchFamily="18" charset="0"/>
              </a:rPr>
              <a:t>Fluorescence</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C0504D"/>
                </a:solidFill>
                <a:effectLst/>
                <a:uLnTx/>
                <a:uFillTx/>
                <a:latin typeface="Times New Roman" panose="02020603050405020304" pitchFamily="18" charset="0"/>
                <a:cs typeface="Times New Roman" panose="02020603050405020304" pitchFamily="18" charset="0"/>
              </a:rPr>
              <a:t>10</a:t>
            </a:r>
            <a:r>
              <a:rPr kumimoji="0" lang="en-US" sz="1800" b="1" i="0" u="none" strike="noStrike" kern="0" cap="none" spc="0" normalizeH="0" baseline="30000" noProof="0" dirty="0" smtClean="0">
                <a:ln>
                  <a:noFill/>
                </a:ln>
                <a:solidFill>
                  <a:srgbClr val="C0504D"/>
                </a:solidFill>
                <a:effectLst/>
                <a:uLnTx/>
                <a:uFillTx/>
                <a:latin typeface="Times New Roman" panose="02020603050405020304" pitchFamily="18" charset="0"/>
                <a:cs typeface="Times New Roman" panose="02020603050405020304" pitchFamily="18" charset="0"/>
              </a:rPr>
              <a:t>-10</a:t>
            </a:r>
            <a:r>
              <a:rPr kumimoji="0" lang="en-US" sz="1800" b="1" i="0" u="none" strike="noStrike" kern="0" cap="none" spc="0" normalizeH="0" baseline="0" noProof="0" dirty="0" smtClean="0">
                <a:ln>
                  <a:noFill/>
                </a:ln>
                <a:solidFill>
                  <a:srgbClr val="C0504D"/>
                </a:solidFill>
                <a:effectLst/>
                <a:uLnTx/>
                <a:uFillTx/>
                <a:latin typeface="Times New Roman" panose="02020603050405020304" pitchFamily="18" charset="0"/>
                <a:cs typeface="Times New Roman" panose="02020603050405020304" pitchFamily="18" charset="0"/>
              </a:rPr>
              <a:t> – 10</a:t>
            </a:r>
            <a:r>
              <a:rPr kumimoji="0" lang="en-US" sz="1800" b="1" i="0" u="none" strike="noStrike" kern="0" cap="none" spc="0" normalizeH="0" baseline="30000" noProof="0" dirty="0" smtClean="0">
                <a:ln>
                  <a:noFill/>
                </a:ln>
                <a:solidFill>
                  <a:srgbClr val="C0504D"/>
                </a:solidFill>
                <a:effectLst/>
                <a:uLnTx/>
                <a:uFillTx/>
                <a:latin typeface="Times New Roman" panose="02020603050405020304" pitchFamily="18" charset="0"/>
                <a:cs typeface="Times New Roman" panose="02020603050405020304" pitchFamily="18" charset="0"/>
              </a:rPr>
              <a:t>-7</a:t>
            </a:r>
            <a:r>
              <a:rPr kumimoji="0" lang="en-US" sz="1800" b="1" i="0" u="none" strike="noStrike" kern="0" cap="none" spc="0" normalizeH="0" baseline="0" noProof="0" dirty="0" smtClean="0">
                <a:ln>
                  <a:noFill/>
                </a:ln>
                <a:solidFill>
                  <a:srgbClr val="C0504D"/>
                </a:solidFill>
                <a:effectLst/>
                <a:uLnTx/>
                <a:uFillTx/>
                <a:latin typeface="Times New Roman" panose="02020603050405020304" pitchFamily="18" charset="0"/>
                <a:cs typeface="Times New Roman" panose="02020603050405020304" pitchFamily="18" charset="0"/>
              </a:rPr>
              <a:t>s</a:t>
            </a:r>
            <a:endParaRPr kumimoji="0" lang="fa-IR" sz="1800" b="1" i="0" u="none" strike="noStrike" kern="0" cap="none" spc="0" normalizeH="0" baseline="0" noProof="0" dirty="0" smtClean="0">
              <a:ln>
                <a:noFill/>
              </a:ln>
              <a:solidFill>
                <a:srgbClr val="C0504D"/>
              </a:solidFill>
              <a:effectLst/>
              <a:uLnTx/>
              <a:uFillTx/>
              <a:latin typeface="Times New Roman" panose="02020603050405020304" pitchFamily="18" charset="0"/>
              <a:cs typeface="Times New Roman" panose="02020603050405020304" pitchFamily="18" charset="0"/>
            </a:endParaRPr>
          </a:p>
        </p:txBody>
      </p:sp>
      <p:sp>
        <p:nvSpPr>
          <p:cNvPr id="269" name="Rectangle 268"/>
          <p:cNvSpPr/>
          <p:nvPr/>
        </p:nvSpPr>
        <p:spPr>
          <a:xfrm>
            <a:off x="6030828" y="105736"/>
            <a:ext cx="4534848" cy="523220"/>
          </a:xfrm>
          <a:prstGeom prst="rect">
            <a:avLst/>
          </a:prstGeom>
          <a:ln w="28575"/>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accent6">
                    <a:lumMod val="50000"/>
                  </a:schemeClr>
                </a:solidFill>
                <a:effectLst/>
                <a:uLnTx/>
                <a:uFillTx/>
                <a:latin typeface="Adobe Caslon Pro" pitchFamily="18" charset="0"/>
                <a:ea typeface="+mn-ea"/>
              </a:rPr>
              <a:t>Perrin–</a:t>
            </a:r>
            <a:r>
              <a:rPr kumimoji="0" lang="en-US" sz="2800" b="1" i="0" u="none" strike="noStrike" kern="0" cap="none" spc="0" normalizeH="0" baseline="0" noProof="0" dirty="0" err="1" smtClean="0">
                <a:ln>
                  <a:noFill/>
                </a:ln>
                <a:solidFill>
                  <a:schemeClr val="accent6">
                    <a:lumMod val="50000"/>
                  </a:schemeClr>
                </a:solidFill>
                <a:effectLst/>
                <a:uLnTx/>
                <a:uFillTx/>
                <a:latin typeface="Adobe Caslon Pro" pitchFamily="18" charset="0"/>
                <a:ea typeface="+mn-ea"/>
              </a:rPr>
              <a:t>Jablonski</a:t>
            </a:r>
            <a:r>
              <a:rPr kumimoji="0" lang="en-US" sz="2800" b="1" i="0" u="none" strike="noStrike" kern="0" cap="none" spc="0" normalizeH="0" baseline="0" noProof="0" dirty="0" smtClean="0">
                <a:ln>
                  <a:noFill/>
                </a:ln>
                <a:solidFill>
                  <a:schemeClr val="accent6">
                    <a:lumMod val="50000"/>
                  </a:schemeClr>
                </a:solidFill>
                <a:effectLst/>
                <a:uLnTx/>
                <a:uFillTx/>
                <a:latin typeface="Adobe Caslon Pro" pitchFamily="18" charset="0"/>
                <a:ea typeface="+mn-ea"/>
              </a:rPr>
              <a:t> diagram</a:t>
            </a:r>
            <a:endParaRPr kumimoji="0" lang="fa-IR" sz="2800" b="1" i="0" u="none" strike="noStrike" kern="0" cap="none" spc="0" normalizeH="0" baseline="0" noProof="0" dirty="0" smtClean="0">
              <a:ln>
                <a:noFill/>
              </a:ln>
              <a:solidFill>
                <a:schemeClr val="accent6">
                  <a:lumMod val="50000"/>
                </a:schemeClr>
              </a:solidFill>
              <a:effectLst/>
              <a:uLnTx/>
              <a:uFillTx/>
              <a:latin typeface="Adobe Caslon Pro" pitchFamily="18" charset="0"/>
              <a:ea typeface="+mn-ea"/>
              <a:cs typeface="Times New Roman" panose="02020603050405020304" pitchFamily="18" charset="0"/>
            </a:endParaRPr>
          </a:p>
        </p:txBody>
      </p:sp>
      <p:grpSp>
        <p:nvGrpSpPr>
          <p:cNvPr id="270" name="Group 269"/>
          <p:cNvGrpSpPr/>
          <p:nvPr/>
        </p:nvGrpSpPr>
        <p:grpSpPr>
          <a:xfrm>
            <a:off x="8127275" y="2933880"/>
            <a:ext cx="2209800" cy="762000"/>
            <a:chOff x="5181600" y="3048000"/>
            <a:chExt cx="2819400" cy="762000"/>
          </a:xfrm>
        </p:grpSpPr>
        <p:sp>
          <p:nvSpPr>
            <p:cNvPr id="271" name="Line 3"/>
            <p:cNvSpPr>
              <a:spLocks noChangeShapeType="1"/>
            </p:cNvSpPr>
            <p:nvPr/>
          </p:nvSpPr>
          <p:spPr bwMode="auto">
            <a:xfrm>
              <a:off x="5181600" y="3810000"/>
              <a:ext cx="2819400" cy="0"/>
            </a:xfrm>
            <a:prstGeom prst="line">
              <a:avLst/>
            </a:prstGeom>
            <a:no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72" name="Line 3"/>
            <p:cNvSpPr>
              <a:spLocks noChangeShapeType="1"/>
            </p:cNvSpPr>
            <p:nvPr/>
          </p:nvSpPr>
          <p:spPr bwMode="auto">
            <a:xfrm>
              <a:off x="5181600" y="36576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73" name="Line 3"/>
            <p:cNvSpPr>
              <a:spLocks noChangeShapeType="1"/>
            </p:cNvSpPr>
            <p:nvPr/>
          </p:nvSpPr>
          <p:spPr bwMode="auto">
            <a:xfrm>
              <a:off x="5181600" y="35052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74" name="Line 3"/>
            <p:cNvSpPr>
              <a:spLocks noChangeShapeType="1"/>
            </p:cNvSpPr>
            <p:nvPr/>
          </p:nvSpPr>
          <p:spPr bwMode="auto">
            <a:xfrm>
              <a:off x="5181600" y="33528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75" name="Line 3"/>
            <p:cNvSpPr>
              <a:spLocks noChangeShapeType="1"/>
            </p:cNvSpPr>
            <p:nvPr/>
          </p:nvSpPr>
          <p:spPr bwMode="auto">
            <a:xfrm>
              <a:off x="5181600" y="32004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76" name="Line 3"/>
            <p:cNvSpPr>
              <a:spLocks noChangeShapeType="1"/>
            </p:cNvSpPr>
            <p:nvPr/>
          </p:nvSpPr>
          <p:spPr bwMode="auto">
            <a:xfrm>
              <a:off x="5181600" y="30480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grpSp>
      <p:sp>
        <p:nvSpPr>
          <p:cNvPr id="277" name="TextBox 276"/>
          <p:cNvSpPr txBox="1"/>
          <p:nvPr/>
        </p:nvSpPr>
        <p:spPr>
          <a:xfrm>
            <a:off x="7828051" y="3555148"/>
            <a:ext cx="37542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1">
            <a:spAutoFit/>
          </a:bodyPr>
          <a:lstStyle/>
          <a:p>
            <a:pPr algn="r" rtl="1"/>
            <a:r>
              <a:rPr lang="en-US" dirty="0" smtClean="0">
                <a:ln>
                  <a:solidFill>
                    <a:prstClr val="black"/>
                  </a:solidFill>
                </a:ln>
                <a:solidFill>
                  <a:prstClr val="black"/>
                </a:solidFill>
                <a:latin typeface="Calibri"/>
              </a:rPr>
              <a:t>T</a:t>
            </a:r>
            <a:r>
              <a:rPr lang="en-US" baseline="-25000" dirty="0" smtClean="0">
                <a:ln>
                  <a:solidFill>
                    <a:prstClr val="black"/>
                  </a:solidFill>
                </a:ln>
                <a:solidFill>
                  <a:prstClr val="black"/>
                </a:solidFill>
                <a:latin typeface="Calibri"/>
              </a:rPr>
              <a:t>1</a:t>
            </a:r>
            <a:endParaRPr lang="fa-IR" baseline="-25000" dirty="0">
              <a:ln>
                <a:solidFill>
                  <a:prstClr val="black"/>
                </a:solidFill>
              </a:ln>
              <a:solidFill>
                <a:prstClr val="black"/>
              </a:solidFill>
              <a:latin typeface="Calibri"/>
            </a:endParaRPr>
          </a:p>
        </p:txBody>
      </p:sp>
      <p:grpSp>
        <p:nvGrpSpPr>
          <p:cNvPr id="278" name="Group 277"/>
          <p:cNvGrpSpPr/>
          <p:nvPr/>
        </p:nvGrpSpPr>
        <p:grpSpPr>
          <a:xfrm>
            <a:off x="8051075" y="1409880"/>
            <a:ext cx="2209800" cy="762000"/>
            <a:chOff x="5181600" y="3048000"/>
            <a:chExt cx="2819400" cy="762000"/>
          </a:xfrm>
        </p:grpSpPr>
        <p:sp>
          <p:nvSpPr>
            <p:cNvPr id="279" name="Line 3"/>
            <p:cNvSpPr>
              <a:spLocks noChangeShapeType="1"/>
            </p:cNvSpPr>
            <p:nvPr/>
          </p:nvSpPr>
          <p:spPr bwMode="auto">
            <a:xfrm>
              <a:off x="5181600" y="3810000"/>
              <a:ext cx="2819400" cy="0"/>
            </a:xfrm>
            <a:prstGeom prst="line">
              <a:avLst/>
            </a:prstGeom>
            <a:no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80" name="Line 3"/>
            <p:cNvSpPr>
              <a:spLocks noChangeShapeType="1"/>
            </p:cNvSpPr>
            <p:nvPr/>
          </p:nvSpPr>
          <p:spPr bwMode="auto">
            <a:xfrm>
              <a:off x="5181600" y="36576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81" name="Line 3"/>
            <p:cNvSpPr>
              <a:spLocks noChangeShapeType="1"/>
            </p:cNvSpPr>
            <p:nvPr/>
          </p:nvSpPr>
          <p:spPr bwMode="auto">
            <a:xfrm>
              <a:off x="5181600" y="35052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82" name="Line 3"/>
            <p:cNvSpPr>
              <a:spLocks noChangeShapeType="1"/>
            </p:cNvSpPr>
            <p:nvPr/>
          </p:nvSpPr>
          <p:spPr bwMode="auto">
            <a:xfrm>
              <a:off x="5181600" y="33528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83" name="Line 3"/>
            <p:cNvSpPr>
              <a:spLocks noChangeShapeType="1"/>
            </p:cNvSpPr>
            <p:nvPr/>
          </p:nvSpPr>
          <p:spPr bwMode="auto">
            <a:xfrm>
              <a:off x="5181600" y="32004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84" name="Line 3"/>
            <p:cNvSpPr>
              <a:spLocks noChangeShapeType="1"/>
            </p:cNvSpPr>
            <p:nvPr/>
          </p:nvSpPr>
          <p:spPr bwMode="auto">
            <a:xfrm>
              <a:off x="5181600" y="3048000"/>
              <a:ext cx="2819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grpSp>
      <p:sp>
        <p:nvSpPr>
          <p:cNvPr id="285" name="Line 3"/>
          <p:cNvSpPr>
            <a:spLocks noChangeShapeType="1"/>
          </p:cNvSpPr>
          <p:nvPr/>
        </p:nvSpPr>
        <p:spPr bwMode="auto">
          <a:xfrm>
            <a:off x="8051075" y="1333680"/>
            <a:ext cx="2209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86" name="Line 3"/>
          <p:cNvSpPr>
            <a:spLocks noChangeShapeType="1"/>
          </p:cNvSpPr>
          <p:nvPr/>
        </p:nvSpPr>
        <p:spPr bwMode="auto">
          <a:xfrm>
            <a:off x="8355875" y="1257480"/>
            <a:ext cx="1905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87" name="Line 3"/>
          <p:cNvSpPr>
            <a:spLocks noChangeShapeType="1"/>
          </p:cNvSpPr>
          <p:nvPr/>
        </p:nvSpPr>
        <p:spPr bwMode="auto">
          <a:xfrm>
            <a:off x="8660675" y="1181280"/>
            <a:ext cx="1600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8100">
                <a:solidFill>
                  <a:prstClr val="black"/>
                </a:solidFill>
              </a:ln>
              <a:solidFill>
                <a:prstClr val="black"/>
              </a:solidFill>
              <a:effectLst/>
              <a:uLnTx/>
              <a:uFillTx/>
              <a:latin typeface="Calibri"/>
              <a:ea typeface="+mn-ea"/>
              <a:cs typeface="+mn-cs"/>
            </a:endParaRPr>
          </a:p>
        </p:txBody>
      </p:sp>
      <p:sp>
        <p:nvSpPr>
          <p:cNvPr id="288" name="TextBox 287"/>
          <p:cNvSpPr txBox="1"/>
          <p:nvPr/>
        </p:nvSpPr>
        <p:spPr>
          <a:xfrm>
            <a:off x="10337075" y="1943280"/>
            <a:ext cx="37542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1">
            <a:spAutoFit/>
          </a:bodyPr>
          <a:lstStyle/>
          <a:p>
            <a:pPr algn="r" rtl="1"/>
            <a:r>
              <a:rPr lang="en-US" dirty="0" smtClean="0">
                <a:ln>
                  <a:solidFill>
                    <a:prstClr val="black"/>
                  </a:solidFill>
                </a:ln>
                <a:solidFill>
                  <a:prstClr val="black"/>
                </a:solidFill>
                <a:latin typeface="Calibri"/>
              </a:rPr>
              <a:t>T</a:t>
            </a:r>
            <a:r>
              <a:rPr lang="en-US" baseline="-25000" dirty="0" smtClean="0">
                <a:ln>
                  <a:solidFill>
                    <a:prstClr val="black"/>
                  </a:solidFill>
                </a:ln>
                <a:solidFill>
                  <a:prstClr val="black"/>
                </a:solidFill>
                <a:latin typeface="Calibri"/>
              </a:rPr>
              <a:t>2</a:t>
            </a:r>
            <a:endParaRPr lang="fa-IR" baseline="-25000" dirty="0">
              <a:ln>
                <a:solidFill>
                  <a:prstClr val="black"/>
                </a:solidFill>
              </a:ln>
              <a:solidFill>
                <a:prstClr val="black"/>
              </a:solidFill>
              <a:latin typeface="Calibri"/>
            </a:endParaRPr>
          </a:p>
        </p:txBody>
      </p:sp>
      <p:grpSp>
        <p:nvGrpSpPr>
          <p:cNvPr id="289" name="Group 108"/>
          <p:cNvGrpSpPr>
            <a:grpSpLocks/>
          </p:cNvGrpSpPr>
          <p:nvPr/>
        </p:nvGrpSpPr>
        <p:grpSpPr bwMode="auto">
          <a:xfrm flipH="1" flipV="1">
            <a:off x="9041675" y="3695880"/>
            <a:ext cx="304800" cy="2743200"/>
            <a:chOff x="1728" y="2304"/>
            <a:chExt cx="206" cy="1776"/>
          </a:xfrm>
        </p:grpSpPr>
        <p:sp>
          <p:nvSpPr>
            <p:cNvPr id="290" name="Line 109"/>
            <p:cNvSpPr>
              <a:spLocks noChangeShapeType="1"/>
            </p:cNvSpPr>
            <p:nvPr/>
          </p:nvSpPr>
          <p:spPr bwMode="auto">
            <a:xfrm rot="10800000">
              <a:off x="1728" y="2304"/>
              <a:ext cx="0" cy="1776"/>
            </a:xfrm>
            <a:prstGeom prst="line">
              <a:avLst/>
            </a:prstGeom>
            <a:noFill/>
            <a:ln w="28575" cap="flat" cmpd="sng" algn="ctr">
              <a:solidFill>
                <a:srgbClr val="9BBB59"/>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1" name="Line 110"/>
            <p:cNvSpPr>
              <a:spLocks noChangeShapeType="1"/>
            </p:cNvSpPr>
            <p:nvPr/>
          </p:nvSpPr>
          <p:spPr bwMode="auto">
            <a:xfrm rot="10800000">
              <a:off x="1838" y="2393"/>
              <a:ext cx="0" cy="1687"/>
            </a:xfrm>
            <a:prstGeom prst="line">
              <a:avLst/>
            </a:prstGeom>
            <a:noFill/>
            <a:ln w="28575" cap="flat" cmpd="sng" algn="ctr">
              <a:solidFill>
                <a:srgbClr val="9BBB59"/>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2" name="Line 111"/>
            <p:cNvSpPr>
              <a:spLocks noChangeShapeType="1"/>
            </p:cNvSpPr>
            <p:nvPr/>
          </p:nvSpPr>
          <p:spPr bwMode="auto">
            <a:xfrm rot="10800000">
              <a:off x="1934" y="2482"/>
              <a:ext cx="0" cy="1598"/>
            </a:xfrm>
            <a:prstGeom prst="line">
              <a:avLst/>
            </a:prstGeom>
            <a:noFill/>
            <a:ln w="28575" cap="flat" cmpd="sng" algn="ctr">
              <a:solidFill>
                <a:srgbClr val="9BBB59"/>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293" name="TextBox 292"/>
          <p:cNvSpPr txBox="1"/>
          <p:nvPr/>
        </p:nvSpPr>
        <p:spPr>
          <a:xfrm>
            <a:off x="8247807" y="4457880"/>
            <a:ext cx="1864614" cy="646331"/>
          </a:xfrm>
          <a:prstGeom prst="rect">
            <a:avLst/>
          </a:prstGeom>
          <a:solidFill>
            <a:sysClr val="window" lastClr="FFFFFF"/>
          </a:solidFill>
          <a:ln w="28575" cap="flat" cmpd="sng" algn="ctr">
            <a:solidFill>
              <a:srgbClr val="9BBB59"/>
            </a:solidFill>
            <a:prstDash val="solid"/>
          </a:ln>
          <a:effectLst/>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9BBB59">
                    <a:lumMod val="75000"/>
                  </a:srgbClr>
                </a:solidFill>
                <a:effectLst/>
                <a:uLnTx/>
                <a:uFillTx/>
                <a:latin typeface="Times New Roman" panose="02020603050405020304" pitchFamily="18" charset="0"/>
                <a:cs typeface="Times New Roman" panose="02020603050405020304" pitchFamily="18" charset="0"/>
              </a:rPr>
              <a:t>Phosphorescence</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9BBB59">
                    <a:lumMod val="75000"/>
                  </a:srgbClr>
                </a:solidFill>
                <a:effectLst/>
                <a:uLnTx/>
                <a:uFillTx/>
                <a:latin typeface="Times New Roman" panose="02020603050405020304" pitchFamily="18" charset="0"/>
                <a:cs typeface="Times New Roman" panose="02020603050405020304" pitchFamily="18" charset="0"/>
              </a:rPr>
              <a:t>10</a:t>
            </a:r>
            <a:r>
              <a:rPr kumimoji="0" lang="en-US" sz="1800" b="1" i="0" u="none" strike="noStrike" kern="0" cap="none" spc="0" normalizeH="0" baseline="30000" noProof="0" dirty="0" smtClean="0">
                <a:ln>
                  <a:noFill/>
                </a:ln>
                <a:solidFill>
                  <a:srgbClr val="9BBB59">
                    <a:lumMod val="75000"/>
                  </a:srgbClr>
                </a:solidFill>
                <a:effectLst/>
                <a:uLnTx/>
                <a:uFillTx/>
                <a:latin typeface="Times New Roman" panose="02020603050405020304" pitchFamily="18" charset="0"/>
                <a:cs typeface="Times New Roman" panose="02020603050405020304" pitchFamily="18" charset="0"/>
              </a:rPr>
              <a:t>-6</a:t>
            </a:r>
            <a:r>
              <a:rPr kumimoji="0" lang="en-US" sz="1800" b="1" i="0" u="none" strike="noStrike" kern="0" cap="none" spc="0" normalizeH="0" baseline="0" noProof="0" dirty="0" smtClean="0">
                <a:ln>
                  <a:noFill/>
                </a:ln>
                <a:solidFill>
                  <a:srgbClr val="9BBB59">
                    <a:lumMod val="75000"/>
                  </a:srgbClr>
                </a:solidFill>
                <a:effectLst/>
                <a:uLnTx/>
                <a:uFillTx/>
                <a:latin typeface="Times New Roman" panose="02020603050405020304" pitchFamily="18" charset="0"/>
                <a:cs typeface="Times New Roman" panose="02020603050405020304" pitchFamily="18" charset="0"/>
              </a:rPr>
              <a:t> – 1s</a:t>
            </a:r>
            <a:endParaRPr kumimoji="0" lang="fa-IR" sz="1800" b="1" i="0" u="none" strike="noStrike" kern="0" cap="none" spc="0" normalizeH="0" baseline="0" noProof="0" dirty="0" smtClean="0">
              <a:ln>
                <a:noFill/>
              </a:ln>
              <a:solidFill>
                <a:srgbClr val="9BBB59">
                  <a:lumMod val="75000"/>
                </a:srgbClr>
              </a:solidFill>
              <a:effectLst/>
              <a:uLnTx/>
              <a:uFillTx/>
              <a:latin typeface="Times New Roman" panose="02020603050405020304" pitchFamily="18" charset="0"/>
              <a:cs typeface="Times New Roman" panose="02020603050405020304" pitchFamily="18" charset="0"/>
            </a:endParaRPr>
          </a:p>
        </p:txBody>
      </p:sp>
      <p:sp>
        <p:nvSpPr>
          <p:cNvPr id="294" name="Line 35"/>
          <p:cNvSpPr>
            <a:spLocks noChangeShapeType="1"/>
          </p:cNvSpPr>
          <p:nvPr/>
        </p:nvSpPr>
        <p:spPr bwMode="auto">
          <a:xfrm flipH="1">
            <a:off x="10946675" y="40006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5" name="Line 35"/>
          <p:cNvSpPr>
            <a:spLocks noChangeShapeType="1"/>
          </p:cNvSpPr>
          <p:nvPr/>
        </p:nvSpPr>
        <p:spPr bwMode="auto">
          <a:xfrm flipH="1">
            <a:off x="10946675" y="39244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6" name="Line 35"/>
          <p:cNvSpPr>
            <a:spLocks noChangeShapeType="1"/>
          </p:cNvSpPr>
          <p:nvPr/>
        </p:nvSpPr>
        <p:spPr bwMode="auto">
          <a:xfrm flipH="1">
            <a:off x="10946675" y="38482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7" name="Line 35"/>
          <p:cNvSpPr>
            <a:spLocks noChangeShapeType="1"/>
          </p:cNvSpPr>
          <p:nvPr/>
        </p:nvSpPr>
        <p:spPr bwMode="auto">
          <a:xfrm flipH="1">
            <a:off x="10946675" y="37720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8" name="Line 35"/>
          <p:cNvSpPr>
            <a:spLocks noChangeShapeType="1"/>
          </p:cNvSpPr>
          <p:nvPr/>
        </p:nvSpPr>
        <p:spPr bwMode="auto">
          <a:xfrm flipH="1">
            <a:off x="10946675" y="36958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9" name="Line 35"/>
          <p:cNvSpPr>
            <a:spLocks noChangeShapeType="1"/>
          </p:cNvSpPr>
          <p:nvPr/>
        </p:nvSpPr>
        <p:spPr bwMode="auto">
          <a:xfrm flipH="1">
            <a:off x="10946675" y="36196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00" name="Line 35"/>
          <p:cNvSpPr>
            <a:spLocks noChangeShapeType="1"/>
          </p:cNvSpPr>
          <p:nvPr/>
        </p:nvSpPr>
        <p:spPr bwMode="auto">
          <a:xfrm flipH="1">
            <a:off x="10946675" y="35434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01" name="Line 35"/>
          <p:cNvSpPr>
            <a:spLocks noChangeShapeType="1"/>
          </p:cNvSpPr>
          <p:nvPr/>
        </p:nvSpPr>
        <p:spPr bwMode="auto">
          <a:xfrm flipH="1" flipV="1">
            <a:off x="10946674" y="34672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02" name="Line 35"/>
          <p:cNvSpPr>
            <a:spLocks noChangeShapeType="1"/>
          </p:cNvSpPr>
          <p:nvPr/>
        </p:nvSpPr>
        <p:spPr bwMode="auto">
          <a:xfrm flipH="1">
            <a:off x="11022875" y="3391080"/>
            <a:ext cx="457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303" name="Group 302"/>
          <p:cNvGrpSpPr/>
          <p:nvPr/>
        </p:nvGrpSpPr>
        <p:grpSpPr>
          <a:xfrm>
            <a:off x="10108475" y="4915080"/>
            <a:ext cx="1371600" cy="914400"/>
            <a:chOff x="7086600" y="4876800"/>
            <a:chExt cx="1676400" cy="914400"/>
          </a:xfrm>
        </p:grpSpPr>
        <p:sp>
          <p:nvSpPr>
            <p:cNvPr id="304" name="Line 35"/>
            <p:cNvSpPr>
              <a:spLocks noChangeShapeType="1"/>
            </p:cNvSpPr>
            <p:nvPr/>
          </p:nvSpPr>
          <p:spPr bwMode="auto">
            <a:xfrm flipH="1">
              <a:off x="7086600" y="5791200"/>
              <a:ext cx="1676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05" name="Line 35"/>
            <p:cNvSpPr>
              <a:spLocks noChangeShapeType="1"/>
            </p:cNvSpPr>
            <p:nvPr/>
          </p:nvSpPr>
          <p:spPr bwMode="auto">
            <a:xfrm flipH="1">
              <a:off x="7086600" y="5638800"/>
              <a:ext cx="1676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06" name="Line 35"/>
            <p:cNvSpPr>
              <a:spLocks noChangeShapeType="1"/>
            </p:cNvSpPr>
            <p:nvPr/>
          </p:nvSpPr>
          <p:spPr bwMode="auto">
            <a:xfrm flipH="1">
              <a:off x="7162800" y="5486400"/>
              <a:ext cx="1600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07" name="Line 35"/>
            <p:cNvSpPr>
              <a:spLocks noChangeShapeType="1"/>
            </p:cNvSpPr>
            <p:nvPr/>
          </p:nvSpPr>
          <p:spPr bwMode="auto">
            <a:xfrm flipH="1">
              <a:off x="7162800" y="5334000"/>
              <a:ext cx="1600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08" name="Line 35"/>
            <p:cNvSpPr>
              <a:spLocks noChangeShapeType="1"/>
            </p:cNvSpPr>
            <p:nvPr/>
          </p:nvSpPr>
          <p:spPr bwMode="auto">
            <a:xfrm flipH="1">
              <a:off x="7162800" y="5181600"/>
              <a:ext cx="1600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09" name="Line 35"/>
            <p:cNvSpPr>
              <a:spLocks noChangeShapeType="1"/>
            </p:cNvSpPr>
            <p:nvPr/>
          </p:nvSpPr>
          <p:spPr bwMode="auto">
            <a:xfrm flipH="1">
              <a:off x="7239000" y="5029200"/>
              <a:ext cx="1524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0" name="Line 35"/>
            <p:cNvSpPr>
              <a:spLocks noChangeShapeType="1"/>
            </p:cNvSpPr>
            <p:nvPr/>
          </p:nvSpPr>
          <p:spPr bwMode="auto">
            <a:xfrm flipH="1">
              <a:off x="7239000" y="4876800"/>
              <a:ext cx="1524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311" name="Line 35"/>
          <p:cNvSpPr>
            <a:spLocks noChangeShapeType="1"/>
          </p:cNvSpPr>
          <p:nvPr/>
        </p:nvSpPr>
        <p:spPr bwMode="auto">
          <a:xfrm flipH="1">
            <a:off x="10565675" y="4457880"/>
            <a:ext cx="914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2" name="Line 35"/>
          <p:cNvSpPr>
            <a:spLocks noChangeShapeType="1"/>
          </p:cNvSpPr>
          <p:nvPr/>
        </p:nvSpPr>
        <p:spPr bwMode="auto">
          <a:xfrm flipH="1">
            <a:off x="10413275" y="4534080"/>
            <a:ext cx="10668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3" name="Line 35"/>
          <p:cNvSpPr>
            <a:spLocks noChangeShapeType="1"/>
          </p:cNvSpPr>
          <p:nvPr/>
        </p:nvSpPr>
        <p:spPr bwMode="auto">
          <a:xfrm flipH="1">
            <a:off x="10337075" y="4610280"/>
            <a:ext cx="1143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4" name="Line 35"/>
          <p:cNvSpPr>
            <a:spLocks noChangeShapeType="1"/>
          </p:cNvSpPr>
          <p:nvPr/>
        </p:nvSpPr>
        <p:spPr bwMode="auto">
          <a:xfrm flipH="1" flipV="1">
            <a:off x="10260875" y="4761096"/>
            <a:ext cx="1219200" cy="1584"/>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5" name="Line 35"/>
          <p:cNvSpPr>
            <a:spLocks noChangeShapeType="1"/>
          </p:cNvSpPr>
          <p:nvPr/>
        </p:nvSpPr>
        <p:spPr bwMode="auto">
          <a:xfrm flipH="1">
            <a:off x="10641875" y="4305480"/>
            <a:ext cx="838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6" name="Line 35"/>
          <p:cNvSpPr>
            <a:spLocks noChangeShapeType="1"/>
          </p:cNvSpPr>
          <p:nvPr/>
        </p:nvSpPr>
        <p:spPr bwMode="auto">
          <a:xfrm flipH="1">
            <a:off x="10641875" y="4381680"/>
            <a:ext cx="838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7" name="Line 35"/>
          <p:cNvSpPr>
            <a:spLocks noChangeShapeType="1"/>
          </p:cNvSpPr>
          <p:nvPr/>
        </p:nvSpPr>
        <p:spPr bwMode="auto">
          <a:xfrm flipH="1">
            <a:off x="10718075" y="4229280"/>
            <a:ext cx="762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8" name="Line 35"/>
          <p:cNvSpPr>
            <a:spLocks noChangeShapeType="1"/>
          </p:cNvSpPr>
          <p:nvPr/>
        </p:nvSpPr>
        <p:spPr bwMode="auto">
          <a:xfrm flipH="1">
            <a:off x="10718075" y="4153080"/>
            <a:ext cx="7620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9" name="Line 35"/>
          <p:cNvSpPr>
            <a:spLocks noChangeShapeType="1"/>
          </p:cNvSpPr>
          <p:nvPr/>
        </p:nvSpPr>
        <p:spPr bwMode="auto">
          <a:xfrm flipH="1">
            <a:off x="10946675" y="4076880"/>
            <a:ext cx="5334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20" name="Line 35"/>
          <p:cNvSpPr>
            <a:spLocks noChangeShapeType="1"/>
          </p:cNvSpPr>
          <p:nvPr/>
        </p:nvSpPr>
        <p:spPr bwMode="auto">
          <a:xfrm flipH="1">
            <a:off x="10641875" y="4229280"/>
            <a:ext cx="838200" cy="0"/>
          </a:xfrm>
          <a:prstGeom prst="line">
            <a:avLst/>
          </a:prstGeom>
          <a:noFill/>
          <a:ln w="28575" cap="flat" cmpd="sng" algn="ctr">
            <a:solidFill>
              <a:sysClr val="windowText" lastClr="000000">
                <a:shade val="95000"/>
                <a:satMod val="105000"/>
              </a:sysClr>
            </a:solidFill>
            <a:prstDash val="soli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21" name="Freeform 115"/>
          <p:cNvSpPr>
            <a:spLocks/>
          </p:cNvSpPr>
          <p:nvPr/>
        </p:nvSpPr>
        <p:spPr bwMode="auto">
          <a:xfrm rot="5400000" flipH="1" flipV="1">
            <a:off x="5940334" y="6187620"/>
            <a:ext cx="457200" cy="45719"/>
          </a:xfrm>
          <a:custGeom>
            <a:avLst/>
            <a:gdLst>
              <a:gd name="T0" fmla="*/ 1152 w 1152"/>
              <a:gd name="T1" fmla="*/ 152 h 168"/>
              <a:gd name="T2" fmla="*/ 1008 w 1152"/>
              <a:gd name="T3" fmla="*/ 56 h 168"/>
              <a:gd name="T4" fmla="*/ 864 w 1152"/>
              <a:gd name="T5" fmla="*/ 152 h 168"/>
              <a:gd name="T6" fmla="*/ 720 w 1152"/>
              <a:gd name="T7" fmla="*/ 56 h 168"/>
              <a:gd name="T8" fmla="*/ 528 w 1152"/>
              <a:gd name="T9" fmla="*/ 56 h 168"/>
              <a:gd name="T10" fmla="*/ 432 w 1152"/>
              <a:gd name="T11" fmla="*/ 152 h 168"/>
              <a:gd name="T12" fmla="*/ 288 w 1152"/>
              <a:gd name="T13" fmla="*/ 152 h 168"/>
              <a:gd name="T14" fmla="*/ 240 w 1152"/>
              <a:gd name="T15" fmla="*/ 56 h 168"/>
              <a:gd name="T16" fmla="*/ 96 w 1152"/>
              <a:gd name="T17" fmla="*/ 8 h 168"/>
              <a:gd name="T18" fmla="*/ 0 w 1152"/>
              <a:gd name="T19" fmla="*/ 10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68"/>
              <a:gd name="T32" fmla="*/ 1152 w 115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68">
                <a:moveTo>
                  <a:pt x="1152" y="152"/>
                </a:moveTo>
                <a:cubicBezTo>
                  <a:pt x="1104" y="104"/>
                  <a:pt x="1056" y="56"/>
                  <a:pt x="1008" y="56"/>
                </a:cubicBezTo>
                <a:cubicBezTo>
                  <a:pt x="960" y="56"/>
                  <a:pt x="912" y="152"/>
                  <a:pt x="864" y="152"/>
                </a:cubicBezTo>
                <a:cubicBezTo>
                  <a:pt x="816" y="152"/>
                  <a:pt x="776" y="72"/>
                  <a:pt x="720" y="56"/>
                </a:cubicBezTo>
                <a:cubicBezTo>
                  <a:pt x="664" y="40"/>
                  <a:pt x="576" y="40"/>
                  <a:pt x="528" y="56"/>
                </a:cubicBezTo>
                <a:cubicBezTo>
                  <a:pt x="480" y="72"/>
                  <a:pt x="472" y="136"/>
                  <a:pt x="432" y="152"/>
                </a:cubicBezTo>
                <a:cubicBezTo>
                  <a:pt x="392" y="168"/>
                  <a:pt x="320" y="168"/>
                  <a:pt x="288" y="152"/>
                </a:cubicBezTo>
                <a:cubicBezTo>
                  <a:pt x="256" y="136"/>
                  <a:pt x="272" y="80"/>
                  <a:pt x="240" y="56"/>
                </a:cubicBezTo>
                <a:cubicBezTo>
                  <a:pt x="208" y="32"/>
                  <a:pt x="136" y="0"/>
                  <a:pt x="96" y="8"/>
                </a:cubicBezTo>
                <a:cubicBezTo>
                  <a:pt x="56" y="16"/>
                  <a:pt x="16" y="80"/>
                  <a:pt x="0" y="104"/>
                </a:cubicBezTo>
              </a:path>
            </a:pathLst>
          </a:custGeom>
          <a:noFill/>
          <a:ln w="28575" cap="flat" cmpd="sng" algn="ctr">
            <a:solidFill>
              <a:sysClr val="windowText" lastClr="000000">
                <a:shade val="95000"/>
                <a:satMod val="105000"/>
              </a:sysClr>
            </a:solidFill>
            <a:prstDash val="solid"/>
            <a:headEnd type="none" w="med" len="med"/>
            <a:tailEnd type="triangl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322" name="Group 321"/>
          <p:cNvGrpSpPr/>
          <p:nvPr/>
        </p:nvGrpSpPr>
        <p:grpSpPr>
          <a:xfrm>
            <a:off x="5688875" y="1181280"/>
            <a:ext cx="679967" cy="2209801"/>
            <a:chOff x="2971800" y="1143000"/>
            <a:chExt cx="679967" cy="2209801"/>
          </a:xfrm>
        </p:grpSpPr>
        <p:sp>
          <p:nvSpPr>
            <p:cNvPr id="323" name="Freeform 96"/>
            <p:cNvSpPr>
              <a:spLocks/>
            </p:cNvSpPr>
            <p:nvPr/>
          </p:nvSpPr>
          <p:spPr bwMode="auto">
            <a:xfrm rot="5400000">
              <a:off x="2590802" y="2291836"/>
              <a:ext cx="1752598" cy="369332"/>
            </a:xfrm>
            <a:custGeom>
              <a:avLst/>
              <a:gdLst>
                <a:gd name="T0" fmla="*/ 0 w 631"/>
                <a:gd name="T1" fmla="*/ 9 h 196"/>
                <a:gd name="T2" fmla="*/ 99 w 631"/>
                <a:gd name="T3" fmla="*/ 168 h 196"/>
                <a:gd name="T4" fmla="*/ 190 w 631"/>
                <a:gd name="T5" fmla="*/ 2 h 196"/>
                <a:gd name="T6" fmla="*/ 290 w 631"/>
                <a:gd name="T7" fmla="*/ 181 h 196"/>
                <a:gd name="T8" fmla="*/ 377 w 631"/>
                <a:gd name="T9" fmla="*/ 9 h 196"/>
                <a:gd name="T10" fmla="*/ 451 w 631"/>
                <a:gd name="T11" fmla="*/ 181 h 196"/>
                <a:gd name="T12" fmla="*/ 497 w 631"/>
                <a:gd name="T13" fmla="*/ 95 h 196"/>
                <a:gd name="T14" fmla="*/ 631 w 631"/>
                <a:gd name="T15" fmla="*/ 85 h 196"/>
                <a:gd name="T16" fmla="*/ 0 60000 65536"/>
                <a:gd name="T17" fmla="*/ 0 60000 65536"/>
                <a:gd name="T18" fmla="*/ 0 60000 65536"/>
                <a:gd name="T19" fmla="*/ 0 60000 65536"/>
                <a:gd name="T20" fmla="*/ 0 60000 65536"/>
                <a:gd name="T21" fmla="*/ 0 60000 65536"/>
                <a:gd name="T22" fmla="*/ 0 60000 65536"/>
                <a:gd name="T23" fmla="*/ 0 60000 65536"/>
                <a:gd name="T24" fmla="*/ 0 w 631"/>
                <a:gd name="T25" fmla="*/ 0 h 196"/>
                <a:gd name="T26" fmla="*/ 631 w 631"/>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1" h="196">
                  <a:moveTo>
                    <a:pt x="0" y="9"/>
                  </a:moveTo>
                  <a:cubicBezTo>
                    <a:pt x="34" y="89"/>
                    <a:pt x="67" y="169"/>
                    <a:pt x="99" y="168"/>
                  </a:cubicBezTo>
                  <a:cubicBezTo>
                    <a:pt x="131" y="168"/>
                    <a:pt x="159" y="0"/>
                    <a:pt x="190" y="2"/>
                  </a:cubicBezTo>
                  <a:cubicBezTo>
                    <a:pt x="222" y="4"/>
                    <a:pt x="259" y="181"/>
                    <a:pt x="290" y="181"/>
                  </a:cubicBezTo>
                  <a:cubicBezTo>
                    <a:pt x="321" y="182"/>
                    <a:pt x="350" y="9"/>
                    <a:pt x="377" y="9"/>
                  </a:cubicBezTo>
                  <a:cubicBezTo>
                    <a:pt x="404" y="9"/>
                    <a:pt x="431" y="167"/>
                    <a:pt x="451" y="181"/>
                  </a:cubicBezTo>
                  <a:cubicBezTo>
                    <a:pt x="471" y="196"/>
                    <a:pt x="467" y="111"/>
                    <a:pt x="497" y="95"/>
                  </a:cubicBezTo>
                  <a:cubicBezTo>
                    <a:pt x="527" y="79"/>
                    <a:pt x="603" y="87"/>
                    <a:pt x="631" y="85"/>
                  </a:cubicBezTo>
                </a:path>
              </a:pathLst>
            </a:custGeom>
            <a:noFill/>
            <a:ln w="28575" cap="flat" cmpd="sng" algn="ctr">
              <a:solidFill>
                <a:sysClr val="windowText" lastClr="000000">
                  <a:shade val="95000"/>
                  <a:satMod val="105000"/>
                </a:sysClr>
              </a:solidFill>
              <a:prstDash val="solid"/>
              <a:headEnd type="none" w="med" len="med"/>
              <a:tailEnd type="arrow" w="med" len="me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w="3175">
                  <a:solidFill>
                    <a:prstClr val="black"/>
                  </a:solidFill>
                </a:ln>
                <a:solidFill>
                  <a:prstClr val="black"/>
                </a:solidFill>
                <a:effectLst/>
                <a:uLnTx/>
                <a:uFillTx/>
                <a:latin typeface="Calibri"/>
                <a:ea typeface="+mn-ea"/>
                <a:cs typeface="+mn-cs"/>
              </a:endParaRPr>
            </a:p>
          </p:txBody>
        </p:sp>
        <p:sp>
          <p:nvSpPr>
            <p:cNvPr id="324" name="Freeform 115"/>
            <p:cNvSpPr>
              <a:spLocks/>
            </p:cNvSpPr>
            <p:nvPr/>
          </p:nvSpPr>
          <p:spPr bwMode="auto">
            <a:xfrm flipH="1">
              <a:off x="2971800" y="1524000"/>
              <a:ext cx="533400" cy="76200"/>
            </a:xfrm>
            <a:custGeom>
              <a:avLst/>
              <a:gdLst>
                <a:gd name="T0" fmla="*/ 1152 w 1152"/>
                <a:gd name="T1" fmla="*/ 152 h 168"/>
                <a:gd name="T2" fmla="*/ 1008 w 1152"/>
                <a:gd name="T3" fmla="*/ 56 h 168"/>
                <a:gd name="T4" fmla="*/ 864 w 1152"/>
                <a:gd name="T5" fmla="*/ 152 h 168"/>
                <a:gd name="T6" fmla="*/ 720 w 1152"/>
                <a:gd name="T7" fmla="*/ 56 h 168"/>
                <a:gd name="T8" fmla="*/ 528 w 1152"/>
                <a:gd name="T9" fmla="*/ 56 h 168"/>
                <a:gd name="T10" fmla="*/ 432 w 1152"/>
                <a:gd name="T11" fmla="*/ 152 h 168"/>
                <a:gd name="T12" fmla="*/ 288 w 1152"/>
                <a:gd name="T13" fmla="*/ 152 h 168"/>
                <a:gd name="T14" fmla="*/ 240 w 1152"/>
                <a:gd name="T15" fmla="*/ 56 h 168"/>
                <a:gd name="T16" fmla="*/ 96 w 1152"/>
                <a:gd name="T17" fmla="*/ 8 h 168"/>
                <a:gd name="T18" fmla="*/ 0 w 1152"/>
                <a:gd name="T19" fmla="*/ 10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68"/>
                <a:gd name="T32" fmla="*/ 1152 w 115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68">
                  <a:moveTo>
                    <a:pt x="1152" y="152"/>
                  </a:moveTo>
                  <a:cubicBezTo>
                    <a:pt x="1104" y="104"/>
                    <a:pt x="1056" y="56"/>
                    <a:pt x="1008" y="56"/>
                  </a:cubicBezTo>
                  <a:cubicBezTo>
                    <a:pt x="960" y="56"/>
                    <a:pt x="912" y="152"/>
                    <a:pt x="864" y="152"/>
                  </a:cubicBezTo>
                  <a:cubicBezTo>
                    <a:pt x="816" y="152"/>
                    <a:pt x="776" y="72"/>
                    <a:pt x="720" y="56"/>
                  </a:cubicBezTo>
                  <a:cubicBezTo>
                    <a:pt x="664" y="40"/>
                    <a:pt x="576" y="40"/>
                    <a:pt x="528" y="56"/>
                  </a:cubicBezTo>
                  <a:cubicBezTo>
                    <a:pt x="480" y="72"/>
                    <a:pt x="472" y="136"/>
                    <a:pt x="432" y="152"/>
                  </a:cubicBezTo>
                  <a:cubicBezTo>
                    <a:pt x="392" y="168"/>
                    <a:pt x="320" y="168"/>
                    <a:pt x="288" y="152"/>
                  </a:cubicBezTo>
                  <a:cubicBezTo>
                    <a:pt x="256" y="136"/>
                    <a:pt x="272" y="80"/>
                    <a:pt x="240" y="56"/>
                  </a:cubicBezTo>
                  <a:cubicBezTo>
                    <a:pt x="208" y="32"/>
                    <a:pt x="136" y="0"/>
                    <a:pt x="96" y="8"/>
                  </a:cubicBezTo>
                  <a:cubicBezTo>
                    <a:pt x="56" y="16"/>
                    <a:pt x="16" y="80"/>
                    <a:pt x="0" y="104"/>
                  </a:cubicBezTo>
                </a:path>
              </a:pathLst>
            </a:custGeom>
            <a:noFill/>
            <a:ln w="28575" cap="flat" cmpd="sng" algn="ctr">
              <a:solidFill>
                <a:srgbClr val="F79646">
                  <a:shade val="95000"/>
                  <a:satMod val="105000"/>
                </a:srgbClr>
              </a:solidFill>
              <a:prstDash val="solid"/>
              <a:headEnd type="none" w="med" len="med"/>
              <a:tailEnd type="triangl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25" name="TextBox 324"/>
            <p:cNvSpPr txBox="1"/>
            <p:nvPr/>
          </p:nvSpPr>
          <p:spPr>
            <a:xfrm>
              <a:off x="3013501" y="1143000"/>
              <a:ext cx="415499" cy="369332"/>
            </a:xfrm>
            <a:prstGeom prst="rect">
              <a:avLst/>
            </a:prstGeom>
            <a:solidFill>
              <a:sysClr val="window" lastClr="FFFFFF"/>
            </a:solidFill>
            <a:ln w="28575" cap="flat" cmpd="sng" algn="ctr">
              <a:solidFill>
                <a:srgbClr val="F79646"/>
              </a:solidFill>
              <a:prstDash val="solid"/>
            </a:ln>
            <a:effectLst/>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79646"/>
                  </a:solidFill>
                  <a:effectLst/>
                  <a:uLnTx/>
                  <a:uFillTx/>
                  <a:latin typeface="Times New Roman" panose="02020603050405020304" pitchFamily="18" charset="0"/>
                  <a:cs typeface="Times New Roman" panose="02020603050405020304" pitchFamily="18" charset="0"/>
                </a:rPr>
                <a:t>IC</a:t>
              </a:r>
              <a:endParaRPr kumimoji="0" lang="fa-IR" sz="1800" b="0" i="0" u="none" strike="noStrike" kern="0" cap="none" spc="0" normalizeH="0" baseline="0" noProof="0" dirty="0" smtClean="0">
                <a:ln>
                  <a:noFill/>
                </a:ln>
                <a:solidFill>
                  <a:srgbClr val="F79646"/>
                </a:solidFill>
                <a:effectLst/>
                <a:uLnTx/>
                <a:uFillTx/>
                <a:latin typeface="Times New Roman" panose="02020603050405020304" pitchFamily="18" charset="0"/>
                <a:cs typeface="Times New Roman" panose="02020603050405020304" pitchFamily="18" charset="0"/>
              </a:endParaRPr>
            </a:p>
          </p:txBody>
        </p:sp>
      </p:grpSp>
      <p:grpSp>
        <p:nvGrpSpPr>
          <p:cNvPr id="326" name="Group 325"/>
          <p:cNvGrpSpPr/>
          <p:nvPr/>
        </p:nvGrpSpPr>
        <p:grpSpPr>
          <a:xfrm>
            <a:off x="3303373" y="2705280"/>
            <a:ext cx="1186543" cy="3733800"/>
            <a:chOff x="586298" y="2667000"/>
            <a:chExt cx="1186543" cy="3733800"/>
          </a:xfrm>
        </p:grpSpPr>
        <p:sp>
          <p:nvSpPr>
            <p:cNvPr id="327" name="Freeform 115"/>
            <p:cNvSpPr>
              <a:spLocks/>
            </p:cNvSpPr>
            <p:nvPr/>
          </p:nvSpPr>
          <p:spPr bwMode="auto">
            <a:xfrm rot="10800000" flipH="1">
              <a:off x="1066800" y="3329382"/>
              <a:ext cx="457200" cy="45719"/>
            </a:xfrm>
            <a:custGeom>
              <a:avLst/>
              <a:gdLst>
                <a:gd name="T0" fmla="*/ 1152 w 1152"/>
                <a:gd name="T1" fmla="*/ 152 h 168"/>
                <a:gd name="T2" fmla="*/ 1008 w 1152"/>
                <a:gd name="T3" fmla="*/ 56 h 168"/>
                <a:gd name="T4" fmla="*/ 864 w 1152"/>
                <a:gd name="T5" fmla="*/ 152 h 168"/>
                <a:gd name="T6" fmla="*/ 720 w 1152"/>
                <a:gd name="T7" fmla="*/ 56 h 168"/>
                <a:gd name="T8" fmla="*/ 528 w 1152"/>
                <a:gd name="T9" fmla="*/ 56 h 168"/>
                <a:gd name="T10" fmla="*/ 432 w 1152"/>
                <a:gd name="T11" fmla="*/ 152 h 168"/>
                <a:gd name="T12" fmla="*/ 288 w 1152"/>
                <a:gd name="T13" fmla="*/ 152 h 168"/>
                <a:gd name="T14" fmla="*/ 240 w 1152"/>
                <a:gd name="T15" fmla="*/ 56 h 168"/>
                <a:gd name="T16" fmla="*/ 96 w 1152"/>
                <a:gd name="T17" fmla="*/ 8 h 168"/>
                <a:gd name="T18" fmla="*/ 0 w 1152"/>
                <a:gd name="T19" fmla="*/ 10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68"/>
                <a:gd name="T32" fmla="*/ 1152 w 115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68">
                  <a:moveTo>
                    <a:pt x="1152" y="152"/>
                  </a:moveTo>
                  <a:cubicBezTo>
                    <a:pt x="1104" y="104"/>
                    <a:pt x="1056" y="56"/>
                    <a:pt x="1008" y="56"/>
                  </a:cubicBezTo>
                  <a:cubicBezTo>
                    <a:pt x="960" y="56"/>
                    <a:pt x="912" y="152"/>
                    <a:pt x="864" y="152"/>
                  </a:cubicBezTo>
                  <a:cubicBezTo>
                    <a:pt x="816" y="152"/>
                    <a:pt x="776" y="72"/>
                    <a:pt x="720" y="56"/>
                  </a:cubicBezTo>
                  <a:cubicBezTo>
                    <a:pt x="664" y="40"/>
                    <a:pt x="576" y="40"/>
                    <a:pt x="528" y="56"/>
                  </a:cubicBezTo>
                  <a:cubicBezTo>
                    <a:pt x="480" y="72"/>
                    <a:pt x="472" y="136"/>
                    <a:pt x="432" y="152"/>
                  </a:cubicBezTo>
                  <a:cubicBezTo>
                    <a:pt x="392" y="168"/>
                    <a:pt x="320" y="168"/>
                    <a:pt x="288" y="152"/>
                  </a:cubicBezTo>
                  <a:cubicBezTo>
                    <a:pt x="256" y="136"/>
                    <a:pt x="272" y="80"/>
                    <a:pt x="240" y="56"/>
                  </a:cubicBezTo>
                  <a:cubicBezTo>
                    <a:pt x="208" y="32"/>
                    <a:pt x="136" y="0"/>
                    <a:pt x="96" y="8"/>
                  </a:cubicBezTo>
                  <a:cubicBezTo>
                    <a:pt x="56" y="16"/>
                    <a:pt x="16" y="80"/>
                    <a:pt x="0" y="104"/>
                  </a:cubicBezTo>
                </a:path>
              </a:pathLst>
            </a:custGeom>
            <a:noFill/>
            <a:ln w="28575" cap="flat" cmpd="sng" algn="ctr">
              <a:solidFill>
                <a:srgbClr val="F79646">
                  <a:shade val="95000"/>
                  <a:satMod val="105000"/>
                </a:srgbClr>
              </a:solidFill>
              <a:prstDash val="solid"/>
              <a:headEnd type="none" w="med" len="med"/>
              <a:tailEnd type="triangl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328" name="Group 327"/>
            <p:cNvGrpSpPr/>
            <p:nvPr/>
          </p:nvGrpSpPr>
          <p:grpSpPr>
            <a:xfrm>
              <a:off x="586298" y="2667000"/>
              <a:ext cx="1186543" cy="3733800"/>
              <a:chOff x="586298" y="2667000"/>
              <a:chExt cx="1186543" cy="3733800"/>
            </a:xfrm>
          </p:grpSpPr>
          <p:sp>
            <p:nvSpPr>
              <p:cNvPr id="329" name="Freeform 96"/>
              <p:cNvSpPr>
                <a:spLocks/>
              </p:cNvSpPr>
              <p:nvPr/>
            </p:nvSpPr>
            <p:spPr bwMode="auto">
              <a:xfrm rot="5400000">
                <a:off x="-587939" y="4713795"/>
                <a:ext cx="3004678" cy="369332"/>
              </a:xfrm>
              <a:custGeom>
                <a:avLst/>
                <a:gdLst>
                  <a:gd name="T0" fmla="*/ 0 w 631"/>
                  <a:gd name="T1" fmla="*/ 9 h 196"/>
                  <a:gd name="T2" fmla="*/ 99 w 631"/>
                  <a:gd name="T3" fmla="*/ 168 h 196"/>
                  <a:gd name="T4" fmla="*/ 190 w 631"/>
                  <a:gd name="T5" fmla="*/ 2 h 196"/>
                  <a:gd name="T6" fmla="*/ 290 w 631"/>
                  <a:gd name="T7" fmla="*/ 181 h 196"/>
                  <a:gd name="T8" fmla="*/ 377 w 631"/>
                  <a:gd name="T9" fmla="*/ 9 h 196"/>
                  <a:gd name="T10" fmla="*/ 451 w 631"/>
                  <a:gd name="T11" fmla="*/ 181 h 196"/>
                  <a:gd name="T12" fmla="*/ 497 w 631"/>
                  <a:gd name="T13" fmla="*/ 95 h 196"/>
                  <a:gd name="T14" fmla="*/ 631 w 631"/>
                  <a:gd name="T15" fmla="*/ 85 h 196"/>
                  <a:gd name="T16" fmla="*/ 0 60000 65536"/>
                  <a:gd name="T17" fmla="*/ 0 60000 65536"/>
                  <a:gd name="T18" fmla="*/ 0 60000 65536"/>
                  <a:gd name="T19" fmla="*/ 0 60000 65536"/>
                  <a:gd name="T20" fmla="*/ 0 60000 65536"/>
                  <a:gd name="T21" fmla="*/ 0 60000 65536"/>
                  <a:gd name="T22" fmla="*/ 0 60000 65536"/>
                  <a:gd name="T23" fmla="*/ 0 60000 65536"/>
                  <a:gd name="T24" fmla="*/ 0 w 631"/>
                  <a:gd name="T25" fmla="*/ 0 h 196"/>
                  <a:gd name="T26" fmla="*/ 631 w 631"/>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1" h="196">
                    <a:moveTo>
                      <a:pt x="0" y="9"/>
                    </a:moveTo>
                    <a:cubicBezTo>
                      <a:pt x="34" y="89"/>
                      <a:pt x="67" y="169"/>
                      <a:pt x="99" y="168"/>
                    </a:cubicBezTo>
                    <a:cubicBezTo>
                      <a:pt x="131" y="168"/>
                      <a:pt x="159" y="0"/>
                      <a:pt x="190" y="2"/>
                    </a:cubicBezTo>
                    <a:cubicBezTo>
                      <a:pt x="222" y="4"/>
                      <a:pt x="259" y="181"/>
                      <a:pt x="290" y="181"/>
                    </a:cubicBezTo>
                    <a:cubicBezTo>
                      <a:pt x="321" y="182"/>
                      <a:pt x="350" y="9"/>
                      <a:pt x="377" y="9"/>
                    </a:cubicBezTo>
                    <a:cubicBezTo>
                      <a:pt x="404" y="9"/>
                      <a:pt x="431" y="167"/>
                      <a:pt x="451" y="181"/>
                    </a:cubicBezTo>
                    <a:cubicBezTo>
                      <a:pt x="471" y="196"/>
                      <a:pt x="467" y="111"/>
                      <a:pt x="497" y="95"/>
                    </a:cubicBezTo>
                    <a:cubicBezTo>
                      <a:pt x="527" y="79"/>
                      <a:pt x="603" y="87"/>
                      <a:pt x="631" y="85"/>
                    </a:cubicBezTo>
                  </a:path>
                </a:pathLst>
              </a:custGeom>
              <a:noFill/>
              <a:ln w="28575" cap="flat" cmpd="sng" algn="ctr">
                <a:solidFill>
                  <a:sysClr val="windowText" lastClr="000000">
                    <a:shade val="95000"/>
                    <a:satMod val="105000"/>
                  </a:sysClr>
                </a:solidFill>
                <a:prstDash val="solid"/>
                <a:headEnd type="none" w="med" len="med"/>
                <a:tailEnd type="arrow" w="med" len="me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30" name="TextBox 329"/>
              <p:cNvSpPr txBox="1"/>
              <p:nvPr/>
            </p:nvSpPr>
            <p:spPr>
              <a:xfrm>
                <a:off x="586298" y="2667000"/>
                <a:ext cx="1186543" cy="646331"/>
              </a:xfrm>
              <a:prstGeom prst="rect">
                <a:avLst/>
              </a:prstGeom>
              <a:solidFill>
                <a:sysClr val="window" lastClr="FFFFFF"/>
              </a:solidFill>
              <a:ln w="28575" cap="flat" cmpd="sng" algn="ctr">
                <a:solidFill>
                  <a:srgbClr val="F79646"/>
                </a:solidFill>
                <a:prstDash val="solid"/>
              </a:ln>
              <a:effectLst/>
            </p:spPr>
            <p:txBody>
              <a:bodyPr wrap="non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79646"/>
                    </a:solidFill>
                    <a:effectLst/>
                    <a:uLnTx/>
                    <a:uFillTx/>
                    <a:latin typeface="Times New Roman" panose="02020603050405020304" pitchFamily="18" charset="0"/>
                    <a:cs typeface="Times New Roman" panose="02020603050405020304" pitchFamily="18" charset="0"/>
                  </a:rPr>
                  <a:t>IC</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79646"/>
                    </a:solidFill>
                    <a:effectLst/>
                    <a:uLnTx/>
                    <a:uFillTx/>
                    <a:latin typeface="Times New Roman" panose="02020603050405020304" pitchFamily="18" charset="0"/>
                    <a:cs typeface="Times New Roman" panose="02020603050405020304" pitchFamily="18" charset="0"/>
                  </a:rPr>
                  <a:t>10</a:t>
                </a:r>
                <a:r>
                  <a:rPr kumimoji="0" lang="en-US" sz="1800" b="1" i="0" u="none" strike="noStrike" kern="0" cap="none" spc="0" normalizeH="0" baseline="30000" noProof="0" dirty="0" smtClean="0">
                    <a:ln>
                      <a:noFill/>
                    </a:ln>
                    <a:solidFill>
                      <a:srgbClr val="F79646"/>
                    </a:solidFill>
                    <a:effectLst/>
                    <a:uLnTx/>
                    <a:uFillTx/>
                    <a:latin typeface="Times New Roman" panose="02020603050405020304" pitchFamily="18" charset="0"/>
                    <a:cs typeface="Times New Roman" panose="02020603050405020304" pitchFamily="18" charset="0"/>
                  </a:rPr>
                  <a:t>-11</a:t>
                </a:r>
                <a:r>
                  <a:rPr kumimoji="0" lang="en-US" sz="1800" b="1" i="0" u="none" strike="noStrike" kern="0" cap="none" spc="0" normalizeH="0" baseline="0" noProof="0" dirty="0" smtClean="0">
                    <a:ln>
                      <a:noFill/>
                    </a:ln>
                    <a:solidFill>
                      <a:srgbClr val="F79646"/>
                    </a:solidFill>
                    <a:effectLst/>
                    <a:uLnTx/>
                    <a:uFillTx/>
                    <a:latin typeface="Times New Roman" panose="02020603050405020304" pitchFamily="18" charset="0"/>
                    <a:cs typeface="Times New Roman" panose="02020603050405020304" pitchFamily="18" charset="0"/>
                  </a:rPr>
                  <a:t>–10</a:t>
                </a:r>
                <a:r>
                  <a:rPr kumimoji="0" lang="en-US" sz="1800" b="1" i="0" u="none" strike="noStrike" kern="0" cap="none" spc="0" normalizeH="0" baseline="30000" noProof="0" dirty="0" smtClean="0">
                    <a:ln>
                      <a:noFill/>
                    </a:ln>
                    <a:solidFill>
                      <a:srgbClr val="F79646"/>
                    </a:solidFill>
                    <a:effectLst/>
                    <a:uLnTx/>
                    <a:uFillTx/>
                    <a:latin typeface="Times New Roman" panose="02020603050405020304" pitchFamily="18" charset="0"/>
                    <a:cs typeface="Times New Roman" panose="02020603050405020304" pitchFamily="18" charset="0"/>
                  </a:rPr>
                  <a:t>-9</a:t>
                </a:r>
                <a:r>
                  <a:rPr kumimoji="0" lang="en-US" sz="1800" b="1" i="0" u="none" strike="noStrike" kern="0" cap="none" spc="0" normalizeH="0" baseline="0" noProof="0" dirty="0" smtClean="0">
                    <a:ln>
                      <a:noFill/>
                    </a:ln>
                    <a:solidFill>
                      <a:srgbClr val="F79646"/>
                    </a:solidFill>
                    <a:effectLst/>
                    <a:uLnTx/>
                    <a:uFillTx/>
                    <a:latin typeface="Times New Roman" panose="02020603050405020304" pitchFamily="18" charset="0"/>
                    <a:cs typeface="Times New Roman" panose="02020603050405020304" pitchFamily="18" charset="0"/>
                  </a:rPr>
                  <a:t>s</a:t>
                </a:r>
                <a:endParaRPr kumimoji="0" lang="fa-IR" sz="1800" b="1" i="0" u="none" strike="noStrike" kern="0" cap="none" spc="0" normalizeH="0" baseline="0" noProof="0" dirty="0" smtClean="0">
                  <a:ln>
                    <a:noFill/>
                  </a:ln>
                  <a:solidFill>
                    <a:srgbClr val="F79646"/>
                  </a:solidFill>
                  <a:effectLst/>
                  <a:uLnTx/>
                  <a:uFillTx/>
                  <a:latin typeface="Times New Roman" panose="02020603050405020304" pitchFamily="18" charset="0"/>
                  <a:cs typeface="Times New Roman" panose="02020603050405020304" pitchFamily="18" charset="0"/>
                </a:endParaRPr>
              </a:p>
            </p:txBody>
          </p:sp>
        </p:grpSp>
      </p:grpSp>
      <p:grpSp>
        <p:nvGrpSpPr>
          <p:cNvPr id="331" name="Group 330"/>
          <p:cNvGrpSpPr/>
          <p:nvPr/>
        </p:nvGrpSpPr>
        <p:grpSpPr>
          <a:xfrm>
            <a:off x="10184675" y="3162480"/>
            <a:ext cx="838200" cy="3276600"/>
            <a:chOff x="7467600" y="3124200"/>
            <a:chExt cx="838200" cy="3276600"/>
          </a:xfrm>
        </p:grpSpPr>
        <p:sp>
          <p:nvSpPr>
            <p:cNvPr id="332" name="Freeform 115"/>
            <p:cNvSpPr>
              <a:spLocks/>
            </p:cNvSpPr>
            <p:nvPr/>
          </p:nvSpPr>
          <p:spPr bwMode="auto">
            <a:xfrm flipH="1">
              <a:off x="7467600" y="3505200"/>
              <a:ext cx="762000" cy="152400"/>
            </a:xfrm>
            <a:custGeom>
              <a:avLst/>
              <a:gdLst>
                <a:gd name="T0" fmla="*/ 1152 w 1152"/>
                <a:gd name="T1" fmla="*/ 152 h 168"/>
                <a:gd name="T2" fmla="*/ 1008 w 1152"/>
                <a:gd name="T3" fmla="*/ 56 h 168"/>
                <a:gd name="T4" fmla="*/ 864 w 1152"/>
                <a:gd name="T5" fmla="*/ 152 h 168"/>
                <a:gd name="T6" fmla="*/ 720 w 1152"/>
                <a:gd name="T7" fmla="*/ 56 h 168"/>
                <a:gd name="T8" fmla="*/ 528 w 1152"/>
                <a:gd name="T9" fmla="*/ 56 h 168"/>
                <a:gd name="T10" fmla="*/ 432 w 1152"/>
                <a:gd name="T11" fmla="*/ 152 h 168"/>
                <a:gd name="T12" fmla="*/ 288 w 1152"/>
                <a:gd name="T13" fmla="*/ 152 h 168"/>
                <a:gd name="T14" fmla="*/ 240 w 1152"/>
                <a:gd name="T15" fmla="*/ 56 h 168"/>
                <a:gd name="T16" fmla="*/ 96 w 1152"/>
                <a:gd name="T17" fmla="*/ 8 h 168"/>
                <a:gd name="T18" fmla="*/ 0 w 1152"/>
                <a:gd name="T19" fmla="*/ 10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68"/>
                <a:gd name="T32" fmla="*/ 1152 w 115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68">
                  <a:moveTo>
                    <a:pt x="1152" y="152"/>
                  </a:moveTo>
                  <a:cubicBezTo>
                    <a:pt x="1104" y="104"/>
                    <a:pt x="1056" y="56"/>
                    <a:pt x="1008" y="56"/>
                  </a:cubicBezTo>
                  <a:cubicBezTo>
                    <a:pt x="960" y="56"/>
                    <a:pt x="912" y="152"/>
                    <a:pt x="864" y="152"/>
                  </a:cubicBezTo>
                  <a:cubicBezTo>
                    <a:pt x="816" y="152"/>
                    <a:pt x="776" y="72"/>
                    <a:pt x="720" y="56"/>
                  </a:cubicBezTo>
                  <a:cubicBezTo>
                    <a:pt x="664" y="40"/>
                    <a:pt x="576" y="40"/>
                    <a:pt x="528" y="56"/>
                  </a:cubicBezTo>
                  <a:cubicBezTo>
                    <a:pt x="480" y="72"/>
                    <a:pt x="472" y="136"/>
                    <a:pt x="432" y="152"/>
                  </a:cubicBezTo>
                  <a:cubicBezTo>
                    <a:pt x="392" y="168"/>
                    <a:pt x="320" y="168"/>
                    <a:pt x="288" y="152"/>
                  </a:cubicBezTo>
                  <a:cubicBezTo>
                    <a:pt x="256" y="136"/>
                    <a:pt x="272" y="80"/>
                    <a:pt x="240" y="56"/>
                  </a:cubicBezTo>
                  <a:cubicBezTo>
                    <a:pt x="208" y="32"/>
                    <a:pt x="136" y="0"/>
                    <a:pt x="96" y="8"/>
                  </a:cubicBezTo>
                  <a:cubicBezTo>
                    <a:pt x="56" y="16"/>
                    <a:pt x="16" y="80"/>
                    <a:pt x="0" y="104"/>
                  </a:cubicBezTo>
                </a:path>
              </a:pathLst>
            </a:custGeom>
            <a:noFill/>
            <a:ln w="28575" cap="flat" cmpd="sng" algn="ctr">
              <a:solidFill>
                <a:srgbClr val="8064A2"/>
              </a:solidFill>
              <a:prstDash val="solid"/>
              <a:headEnd type="none" w="med" len="med"/>
              <a:tailEnd type="triangle" w="med" len="med"/>
            </a:ln>
            <a:effectLst>
              <a:outerShdw blurRad="40000" dist="20000" dir="5400000" rotWithShape="0">
                <a:srgbClr val="000000">
                  <a:alpha val="38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33" name="Freeform 96"/>
            <p:cNvSpPr>
              <a:spLocks/>
            </p:cNvSpPr>
            <p:nvPr/>
          </p:nvSpPr>
          <p:spPr bwMode="auto">
            <a:xfrm rot="5400000">
              <a:off x="6705600" y="4800600"/>
              <a:ext cx="2819400" cy="381000"/>
            </a:xfrm>
            <a:custGeom>
              <a:avLst/>
              <a:gdLst>
                <a:gd name="T0" fmla="*/ 0 w 631"/>
                <a:gd name="T1" fmla="*/ 9 h 196"/>
                <a:gd name="T2" fmla="*/ 99 w 631"/>
                <a:gd name="T3" fmla="*/ 168 h 196"/>
                <a:gd name="T4" fmla="*/ 190 w 631"/>
                <a:gd name="T5" fmla="*/ 2 h 196"/>
                <a:gd name="T6" fmla="*/ 290 w 631"/>
                <a:gd name="T7" fmla="*/ 181 h 196"/>
                <a:gd name="T8" fmla="*/ 377 w 631"/>
                <a:gd name="T9" fmla="*/ 9 h 196"/>
                <a:gd name="T10" fmla="*/ 451 w 631"/>
                <a:gd name="T11" fmla="*/ 181 h 196"/>
                <a:gd name="T12" fmla="*/ 497 w 631"/>
                <a:gd name="T13" fmla="*/ 95 h 196"/>
                <a:gd name="T14" fmla="*/ 631 w 631"/>
                <a:gd name="T15" fmla="*/ 85 h 196"/>
                <a:gd name="T16" fmla="*/ 0 60000 65536"/>
                <a:gd name="T17" fmla="*/ 0 60000 65536"/>
                <a:gd name="T18" fmla="*/ 0 60000 65536"/>
                <a:gd name="T19" fmla="*/ 0 60000 65536"/>
                <a:gd name="T20" fmla="*/ 0 60000 65536"/>
                <a:gd name="T21" fmla="*/ 0 60000 65536"/>
                <a:gd name="T22" fmla="*/ 0 60000 65536"/>
                <a:gd name="T23" fmla="*/ 0 60000 65536"/>
                <a:gd name="T24" fmla="*/ 0 w 631"/>
                <a:gd name="T25" fmla="*/ 0 h 196"/>
                <a:gd name="T26" fmla="*/ 631 w 631"/>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1" h="196">
                  <a:moveTo>
                    <a:pt x="0" y="9"/>
                  </a:moveTo>
                  <a:cubicBezTo>
                    <a:pt x="34" y="89"/>
                    <a:pt x="67" y="169"/>
                    <a:pt x="99" y="168"/>
                  </a:cubicBezTo>
                  <a:cubicBezTo>
                    <a:pt x="131" y="168"/>
                    <a:pt x="159" y="0"/>
                    <a:pt x="190" y="2"/>
                  </a:cubicBezTo>
                  <a:cubicBezTo>
                    <a:pt x="222" y="4"/>
                    <a:pt x="259" y="181"/>
                    <a:pt x="290" y="181"/>
                  </a:cubicBezTo>
                  <a:cubicBezTo>
                    <a:pt x="321" y="182"/>
                    <a:pt x="350" y="9"/>
                    <a:pt x="377" y="9"/>
                  </a:cubicBezTo>
                  <a:cubicBezTo>
                    <a:pt x="404" y="9"/>
                    <a:pt x="431" y="167"/>
                    <a:pt x="451" y="181"/>
                  </a:cubicBezTo>
                  <a:cubicBezTo>
                    <a:pt x="471" y="196"/>
                    <a:pt x="467" y="111"/>
                    <a:pt x="497" y="95"/>
                  </a:cubicBezTo>
                  <a:cubicBezTo>
                    <a:pt x="527" y="79"/>
                    <a:pt x="603" y="87"/>
                    <a:pt x="631" y="85"/>
                  </a:cubicBezTo>
                </a:path>
              </a:pathLst>
            </a:custGeom>
            <a:noFill/>
            <a:ln w="28575" cap="flat" cmpd="sng" algn="ctr">
              <a:solidFill>
                <a:sysClr val="windowText" lastClr="000000">
                  <a:shade val="95000"/>
                  <a:satMod val="105000"/>
                </a:sysClr>
              </a:solidFill>
              <a:prstDash val="solid"/>
              <a:headEnd type="none" w="med" len="med"/>
              <a:tailEnd type="arrow" w="med" len="me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34" name="TextBox 333"/>
            <p:cNvSpPr txBox="1"/>
            <p:nvPr/>
          </p:nvSpPr>
          <p:spPr>
            <a:xfrm>
              <a:off x="7568818" y="3124200"/>
              <a:ext cx="569388" cy="369332"/>
            </a:xfrm>
            <a:prstGeom prst="rect">
              <a:avLst/>
            </a:prstGeom>
            <a:solidFill>
              <a:sysClr val="window" lastClr="FFFFFF"/>
            </a:solidFill>
            <a:ln w="28575" cap="flat" cmpd="sng" algn="ctr">
              <a:solidFill>
                <a:srgbClr val="8064A2"/>
              </a:solidFill>
              <a:prstDash val="solid"/>
            </a:ln>
            <a:effectLst/>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8064A2">
                      <a:lumMod val="75000"/>
                    </a:srgbClr>
                  </a:solidFill>
                  <a:effectLst/>
                  <a:uLnTx/>
                  <a:uFillTx/>
                  <a:latin typeface="Times New Roman" panose="02020603050405020304" pitchFamily="18" charset="0"/>
                  <a:cs typeface="Times New Roman" panose="02020603050405020304" pitchFamily="18" charset="0"/>
                </a:rPr>
                <a:t>ISC</a:t>
              </a:r>
              <a:endParaRPr kumimoji="0" lang="fa-IR" sz="1800" b="1" i="0" u="none" strike="noStrike" kern="0" cap="none" spc="0" normalizeH="0" baseline="0" noProof="0" dirty="0" smtClean="0">
                <a:ln>
                  <a:noFill/>
                </a:ln>
                <a:solidFill>
                  <a:srgbClr val="8064A2">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335" name="Group 334"/>
          <p:cNvGrpSpPr/>
          <p:nvPr/>
        </p:nvGrpSpPr>
        <p:grpSpPr>
          <a:xfrm>
            <a:off x="5688875" y="1099155"/>
            <a:ext cx="2743201" cy="523220"/>
            <a:chOff x="2392680" y="1219200"/>
            <a:chExt cx="2833238" cy="523220"/>
          </a:xfrm>
        </p:grpSpPr>
        <p:sp>
          <p:nvSpPr>
            <p:cNvPr id="336" name="Freeform 115"/>
            <p:cNvSpPr>
              <a:spLocks/>
            </p:cNvSpPr>
            <p:nvPr/>
          </p:nvSpPr>
          <p:spPr bwMode="auto">
            <a:xfrm rot="5400000" flipH="1">
              <a:off x="2225040" y="1463040"/>
              <a:ext cx="381000" cy="45719"/>
            </a:xfrm>
            <a:custGeom>
              <a:avLst/>
              <a:gdLst>
                <a:gd name="T0" fmla="*/ 1152 w 1152"/>
                <a:gd name="T1" fmla="*/ 152 h 168"/>
                <a:gd name="T2" fmla="*/ 1008 w 1152"/>
                <a:gd name="T3" fmla="*/ 56 h 168"/>
                <a:gd name="T4" fmla="*/ 864 w 1152"/>
                <a:gd name="T5" fmla="*/ 152 h 168"/>
                <a:gd name="T6" fmla="*/ 720 w 1152"/>
                <a:gd name="T7" fmla="*/ 56 h 168"/>
                <a:gd name="T8" fmla="*/ 528 w 1152"/>
                <a:gd name="T9" fmla="*/ 56 h 168"/>
                <a:gd name="T10" fmla="*/ 432 w 1152"/>
                <a:gd name="T11" fmla="*/ 152 h 168"/>
                <a:gd name="T12" fmla="*/ 288 w 1152"/>
                <a:gd name="T13" fmla="*/ 152 h 168"/>
                <a:gd name="T14" fmla="*/ 240 w 1152"/>
                <a:gd name="T15" fmla="*/ 56 h 168"/>
                <a:gd name="T16" fmla="*/ 96 w 1152"/>
                <a:gd name="T17" fmla="*/ 8 h 168"/>
                <a:gd name="T18" fmla="*/ 0 w 1152"/>
                <a:gd name="T19" fmla="*/ 10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68"/>
                <a:gd name="T32" fmla="*/ 1152 w 115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68">
                  <a:moveTo>
                    <a:pt x="1152" y="152"/>
                  </a:moveTo>
                  <a:cubicBezTo>
                    <a:pt x="1104" y="104"/>
                    <a:pt x="1056" y="56"/>
                    <a:pt x="1008" y="56"/>
                  </a:cubicBezTo>
                  <a:cubicBezTo>
                    <a:pt x="960" y="56"/>
                    <a:pt x="912" y="152"/>
                    <a:pt x="864" y="152"/>
                  </a:cubicBezTo>
                  <a:cubicBezTo>
                    <a:pt x="816" y="152"/>
                    <a:pt x="776" y="72"/>
                    <a:pt x="720" y="56"/>
                  </a:cubicBezTo>
                  <a:cubicBezTo>
                    <a:pt x="664" y="40"/>
                    <a:pt x="576" y="40"/>
                    <a:pt x="528" y="56"/>
                  </a:cubicBezTo>
                  <a:cubicBezTo>
                    <a:pt x="480" y="72"/>
                    <a:pt x="472" y="136"/>
                    <a:pt x="432" y="152"/>
                  </a:cubicBezTo>
                  <a:cubicBezTo>
                    <a:pt x="392" y="168"/>
                    <a:pt x="320" y="168"/>
                    <a:pt x="288" y="152"/>
                  </a:cubicBezTo>
                  <a:cubicBezTo>
                    <a:pt x="256" y="136"/>
                    <a:pt x="272" y="80"/>
                    <a:pt x="240" y="56"/>
                  </a:cubicBezTo>
                  <a:cubicBezTo>
                    <a:pt x="208" y="32"/>
                    <a:pt x="136" y="0"/>
                    <a:pt x="96" y="8"/>
                  </a:cubicBezTo>
                  <a:cubicBezTo>
                    <a:pt x="56" y="16"/>
                    <a:pt x="16" y="80"/>
                    <a:pt x="0" y="104"/>
                  </a:cubicBezTo>
                </a:path>
              </a:pathLst>
            </a:custGeom>
            <a:noFill/>
            <a:ln w="28575" cap="flat" cmpd="sng" algn="ctr">
              <a:solidFill>
                <a:sysClr val="windowText" lastClr="000000">
                  <a:shade val="95000"/>
                  <a:satMod val="105000"/>
                </a:sysClr>
              </a:solidFill>
              <a:prstDash val="solid"/>
              <a:headEnd type="none" w="med" len="med"/>
              <a:tailEnd type="triangl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37" name="TextBox 336"/>
            <p:cNvSpPr txBox="1"/>
            <p:nvPr/>
          </p:nvSpPr>
          <p:spPr>
            <a:xfrm>
              <a:off x="3250826" y="1219200"/>
              <a:ext cx="1975092" cy="523220"/>
            </a:xfrm>
            <a:prstGeom prst="rect">
              <a:avLst/>
            </a:prstGeom>
            <a:solidFill>
              <a:sysClr val="window" lastClr="FFFFFF"/>
            </a:solidFill>
            <a:ln w="28575" cap="flat" cmpd="sng" algn="ctr">
              <a:solidFill>
                <a:sysClr val="windowText" lastClr="000000"/>
              </a:solidFill>
              <a:prstDash val="solid"/>
            </a:ln>
            <a:effectLst/>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Vibrational</a:t>
              </a:r>
              <a:r>
                <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relaxation</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10</a:t>
              </a:r>
              <a:r>
                <a:rPr kumimoji="0" lang="en-US" sz="1400" b="1" i="0" u="none" strike="noStrike" kern="0" cap="none" spc="0" normalizeH="0" baseline="30000" noProof="0" dirty="0" smtClean="0">
                  <a:ln>
                    <a:noFill/>
                  </a:ln>
                  <a:solidFill>
                    <a:prstClr val="black"/>
                  </a:solidFill>
                  <a:effectLst/>
                  <a:uLnTx/>
                  <a:uFillTx/>
                  <a:latin typeface="Times New Roman" panose="02020603050405020304" pitchFamily="18" charset="0"/>
                  <a:cs typeface="Times New Roman" panose="02020603050405020304" pitchFamily="18" charset="0"/>
                </a:rPr>
                <a:t>-13</a:t>
              </a:r>
              <a:r>
                <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-10</a:t>
              </a:r>
              <a:r>
                <a:rPr kumimoji="0" lang="en-US" sz="1400" b="1" i="0" u="none" strike="noStrike" kern="0" cap="none" spc="0" normalizeH="0" baseline="30000" noProof="0" dirty="0" smtClean="0">
                  <a:ln>
                    <a:noFill/>
                  </a:ln>
                  <a:solidFill>
                    <a:prstClr val="black"/>
                  </a:solidFill>
                  <a:effectLst/>
                  <a:uLnTx/>
                  <a:uFillTx/>
                  <a:latin typeface="Times New Roman" panose="02020603050405020304" pitchFamily="18" charset="0"/>
                  <a:cs typeface="Times New Roman" panose="02020603050405020304" pitchFamily="18" charset="0"/>
                </a:rPr>
                <a:t>-11</a:t>
              </a:r>
              <a:r>
                <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a:t>
              </a:r>
              <a:endParaRPr kumimoji="0" lang="fa-IR"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38" name="Freeform 115"/>
          <p:cNvSpPr>
            <a:spLocks/>
          </p:cNvSpPr>
          <p:nvPr/>
        </p:nvSpPr>
        <p:spPr bwMode="auto">
          <a:xfrm rot="5400000" flipH="1" flipV="1">
            <a:off x="8531135" y="6187620"/>
            <a:ext cx="457200" cy="45719"/>
          </a:xfrm>
          <a:custGeom>
            <a:avLst/>
            <a:gdLst>
              <a:gd name="T0" fmla="*/ 1152 w 1152"/>
              <a:gd name="T1" fmla="*/ 152 h 168"/>
              <a:gd name="T2" fmla="*/ 1008 w 1152"/>
              <a:gd name="T3" fmla="*/ 56 h 168"/>
              <a:gd name="T4" fmla="*/ 864 w 1152"/>
              <a:gd name="T5" fmla="*/ 152 h 168"/>
              <a:gd name="T6" fmla="*/ 720 w 1152"/>
              <a:gd name="T7" fmla="*/ 56 h 168"/>
              <a:gd name="T8" fmla="*/ 528 w 1152"/>
              <a:gd name="T9" fmla="*/ 56 h 168"/>
              <a:gd name="T10" fmla="*/ 432 w 1152"/>
              <a:gd name="T11" fmla="*/ 152 h 168"/>
              <a:gd name="T12" fmla="*/ 288 w 1152"/>
              <a:gd name="T13" fmla="*/ 152 h 168"/>
              <a:gd name="T14" fmla="*/ 240 w 1152"/>
              <a:gd name="T15" fmla="*/ 56 h 168"/>
              <a:gd name="T16" fmla="*/ 96 w 1152"/>
              <a:gd name="T17" fmla="*/ 8 h 168"/>
              <a:gd name="T18" fmla="*/ 0 w 1152"/>
              <a:gd name="T19" fmla="*/ 10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68"/>
              <a:gd name="T32" fmla="*/ 1152 w 115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68">
                <a:moveTo>
                  <a:pt x="1152" y="152"/>
                </a:moveTo>
                <a:cubicBezTo>
                  <a:pt x="1104" y="104"/>
                  <a:pt x="1056" y="56"/>
                  <a:pt x="1008" y="56"/>
                </a:cubicBezTo>
                <a:cubicBezTo>
                  <a:pt x="960" y="56"/>
                  <a:pt x="912" y="152"/>
                  <a:pt x="864" y="152"/>
                </a:cubicBezTo>
                <a:cubicBezTo>
                  <a:pt x="816" y="152"/>
                  <a:pt x="776" y="72"/>
                  <a:pt x="720" y="56"/>
                </a:cubicBezTo>
                <a:cubicBezTo>
                  <a:pt x="664" y="40"/>
                  <a:pt x="576" y="40"/>
                  <a:pt x="528" y="56"/>
                </a:cubicBezTo>
                <a:cubicBezTo>
                  <a:pt x="480" y="72"/>
                  <a:pt x="472" y="136"/>
                  <a:pt x="432" y="152"/>
                </a:cubicBezTo>
                <a:cubicBezTo>
                  <a:pt x="392" y="168"/>
                  <a:pt x="320" y="168"/>
                  <a:pt x="288" y="152"/>
                </a:cubicBezTo>
                <a:cubicBezTo>
                  <a:pt x="256" y="136"/>
                  <a:pt x="272" y="80"/>
                  <a:pt x="240" y="56"/>
                </a:cubicBezTo>
                <a:cubicBezTo>
                  <a:pt x="208" y="32"/>
                  <a:pt x="136" y="0"/>
                  <a:pt x="96" y="8"/>
                </a:cubicBezTo>
                <a:cubicBezTo>
                  <a:pt x="56" y="16"/>
                  <a:pt x="16" y="80"/>
                  <a:pt x="0" y="104"/>
                </a:cubicBezTo>
              </a:path>
            </a:pathLst>
          </a:custGeom>
          <a:noFill/>
          <a:ln w="28575" cap="flat" cmpd="sng" algn="ctr">
            <a:solidFill>
              <a:sysClr val="windowText" lastClr="000000">
                <a:shade val="95000"/>
                <a:satMod val="105000"/>
              </a:sysClr>
            </a:solidFill>
            <a:prstDash val="solid"/>
            <a:headEnd type="none" w="med" len="med"/>
            <a:tailEnd type="triangl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339" name="Group 338"/>
          <p:cNvGrpSpPr/>
          <p:nvPr/>
        </p:nvGrpSpPr>
        <p:grpSpPr>
          <a:xfrm>
            <a:off x="2739042" y="5265183"/>
            <a:ext cx="381000" cy="1143000"/>
            <a:chOff x="381000" y="609600"/>
            <a:chExt cx="381000" cy="1143000"/>
          </a:xfrm>
        </p:grpSpPr>
        <p:sp>
          <p:nvSpPr>
            <p:cNvPr id="340" name="Rectangle 339"/>
            <p:cNvSpPr/>
            <p:nvPr/>
          </p:nvSpPr>
          <p:spPr>
            <a:xfrm>
              <a:off x="381000" y="609600"/>
              <a:ext cx="381000" cy="1143000"/>
            </a:xfrm>
            <a:prstGeom prst="rect">
              <a:avLst/>
            </a:prstGeom>
            <a:solidFill>
              <a:sysClr val="window" lastClr="FFFFFF"/>
            </a:solidFill>
            <a:ln w="28575" cap="flat" cmpd="sng" algn="ctr">
              <a:solidFill>
                <a:sysClr val="windowText" lastClr="000000"/>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smtClean="0">
                <a:ln>
                  <a:noFill/>
                </a:ln>
                <a:solidFill>
                  <a:prstClr val="black"/>
                </a:solidFill>
                <a:effectLst/>
                <a:uLnTx/>
                <a:uFillTx/>
                <a:latin typeface="Calibri"/>
                <a:ea typeface="+mn-ea"/>
                <a:cs typeface="Arial" panose="020B0604020202020204" pitchFamily="34" charset="0"/>
              </a:endParaRPr>
            </a:p>
          </p:txBody>
        </p:sp>
        <p:cxnSp>
          <p:nvCxnSpPr>
            <p:cNvPr id="341" name="Straight Connector 340"/>
            <p:cNvCxnSpPr/>
            <p:nvPr/>
          </p:nvCxnSpPr>
          <p:spPr>
            <a:xfrm>
              <a:off x="381000" y="990600"/>
              <a:ext cx="381000" cy="0"/>
            </a:xfrm>
            <a:prstGeom prst="line">
              <a:avLst/>
            </a:prstGeom>
            <a:noFill/>
            <a:ln w="28575" cap="flat" cmpd="sng" algn="ctr">
              <a:solidFill>
                <a:sysClr val="windowText" lastClr="000000">
                  <a:shade val="95000"/>
                  <a:satMod val="105000"/>
                </a:sysClr>
              </a:solidFill>
              <a:prstDash val="solid"/>
            </a:ln>
            <a:effectLst/>
          </p:spPr>
        </p:cxnSp>
        <p:cxnSp>
          <p:nvCxnSpPr>
            <p:cNvPr id="342" name="Straight Connector 341"/>
            <p:cNvCxnSpPr/>
            <p:nvPr/>
          </p:nvCxnSpPr>
          <p:spPr>
            <a:xfrm>
              <a:off x="381000" y="1371600"/>
              <a:ext cx="381000" cy="0"/>
            </a:xfrm>
            <a:prstGeom prst="line">
              <a:avLst/>
            </a:prstGeom>
            <a:noFill/>
            <a:ln w="28575" cap="flat" cmpd="sng" algn="ctr">
              <a:solidFill>
                <a:sysClr val="windowText" lastClr="000000">
                  <a:shade val="95000"/>
                  <a:satMod val="105000"/>
                </a:sysClr>
              </a:solidFill>
              <a:prstDash val="solid"/>
            </a:ln>
            <a:effectLst/>
          </p:spPr>
        </p:cxnSp>
      </p:grpSp>
      <p:cxnSp>
        <p:nvCxnSpPr>
          <p:cNvPr id="343" name="Straight Arrow Connector 342"/>
          <p:cNvCxnSpPr/>
          <p:nvPr/>
        </p:nvCxnSpPr>
        <p:spPr>
          <a:xfrm>
            <a:off x="2878184" y="6133595"/>
            <a:ext cx="0" cy="228600"/>
          </a:xfrm>
          <a:prstGeom prst="straightConnector1">
            <a:avLst/>
          </a:prstGeom>
          <a:noFill/>
          <a:ln w="28575" cap="flat" cmpd="sng" algn="ctr">
            <a:solidFill>
              <a:sysClr val="windowText" lastClr="000000">
                <a:shade val="95000"/>
                <a:satMod val="105000"/>
              </a:sysClr>
            </a:solidFill>
            <a:prstDash val="solid"/>
            <a:tailEnd type="arrow"/>
          </a:ln>
          <a:effectLst/>
        </p:spPr>
      </p:cxnSp>
      <p:cxnSp>
        <p:nvCxnSpPr>
          <p:cNvPr id="344" name="Straight Arrow Connector 343"/>
          <p:cNvCxnSpPr/>
          <p:nvPr/>
        </p:nvCxnSpPr>
        <p:spPr>
          <a:xfrm flipV="1">
            <a:off x="3021875" y="6096179"/>
            <a:ext cx="0" cy="228600"/>
          </a:xfrm>
          <a:prstGeom prst="straightConnector1">
            <a:avLst/>
          </a:prstGeom>
          <a:noFill/>
          <a:ln w="28575" cap="flat" cmpd="sng" algn="ctr">
            <a:solidFill>
              <a:sysClr val="windowText" lastClr="000000">
                <a:shade val="95000"/>
                <a:satMod val="105000"/>
              </a:sysClr>
            </a:solidFill>
            <a:prstDash val="solid"/>
            <a:tailEnd type="arrow"/>
          </a:ln>
          <a:effectLst/>
        </p:spPr>
      </p:cxnSp>
      <p:grpSp>
        <p:nvGrpSpPr>
          <p:cNvPr id="345" name="Group 344"/>
          <p:cNvGrpSpPr/>
          <p:nvPr/>
        </p:nvGrpSpPr>
        <p:grpSpPr>
          <a:xfrm>
            <a:off x="2869475" y="571680"/>
            <a:ext cx="381000" cy="2819400"/>
            <a:chOff x="152400" y="533400"/>
            <a:chExt cx="381000" cy="2819400"/>
          </a:xfrm>
        </p:grpSpPr>
        <p:grpSp>
          <p:nvGrpSpPr>
            <p:cNvPr id="346" name="Group 345"/>
            <p:cNvGrpSpPr/>
            <p:nvPr/>
          </p:nvGrpSpPr>
          <p:grpSpPr>
            <a:xfrm>
              <a:off x="152400" y="2209800"/>
              <a:ext cx="381000" cy="1143000"/>
              <a:chOff x="381000" y="609600"/>
              <a:chExt cx="381000" cy="1143000"/>
            </a:xfrm>
          </p:grpSpPr>
          <p:sp>
            <p:nvSpPr>
              <p:cNvPr id="355" name="Rectangle 354"/>
              <p:cNvSpPr/>
              <p:nvPr/>
            </p:nvSpPr>
            <p:spPr>
              <a:xfrm>
                <a:off x="381000" y="609600"/>
                <a:ext cx="381000" cy="1143000"/>
              </a:xfrm>
              <a:prstGeom prst="rect">
                <a:avLst/>
              </a:prstGeom>
              <a:solidFill>
                <a:sysClr val="window" lastClr="FFFFFF"/>
              </a:solidFill>
              <a:ln w="28575" cap="flat" cmpd="sng" algn="ctr">
                <a:solidFill>
                  <a:sysClr val="windowText" lastClr="000000"/>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smtClean="0">
                  <a:ln>
                    <a:noFill/>
                  </a:ln>
                  <a:solidFill>
                    <a:prstClr val="black"/>
                  </a:solidFill>
                  <a:effectLst/>
                  <a:uLnTx/>
                  <a:uFillTx/>
                  <a:latin typeface="Calibri"/>
                  <a:ea typeface="+mn-ea"/>
                  <a:cs typeface="Arial" panose="020B0604020202020204" pitchFamily="34" charset="0"/>
                </a:endParaRPr>
              </a:p>
            </p:txBody>
          </p:sp>
          <p:cxnSp>
            <p:nvCxnSpPr>
              <p:cNvPr id="356" name="Straight Connector 355"/>
              <p:cNvCxnSpPr/>
              <p:nvPr/>
            </p:nvCxnSpPr>
            <p:spPr>
              <a:xfrm>
                <a:off x="381000" y="990600"/>
                <a:ext cx="381000" cy="0"/>
              </a:xfrm>
              <a:prstGeom prst="line">
                <a:avLst/>
              </a:prstGeom>
              <a:noFill/>
              <a:ln w="28575" cap="flat" cmpd="sng" algn="ctr">
                <a:solidFill>
                  <a:sysClr val="windowText" lastClr="000000">
                    <a:shade val="95000"/>
                    <a:satMod val="105000"/>
                  </a:sysClr>
                </a:solidFill>
                <a:prstDash val="solid"/>
              </a:ln>
              <a:effectLst/>
            </p:spPr>
          </p:cxnSp>
          <p:cxnSp>
            <p:nvCxnSpPr>
              <p:cNvPr id="357" name="Straight Connector 356"/>
              <p:cNvCxnSpPr/>
              <p:nvPr/>
            </p:nvCxnSpPr>
            <p:spPr>
              <a:xfrm>
                <a:off x="381000" y="1371600"/>
                <a:ext cx="381000" cy="0"/>
              </a:xfrm>
              <a:prstGeom prst="line">
                <a:avLst/>
              </a:prstGeom>
              <a:noFill/>
              <a:ln w="28575" cap="flat" cmpd="sng" algn="ctr">
                <a:solidFill>
                  <a:sysClr val="windowText" lastClr="000000">
                    <a:shade val="95000"/>
                    <a:satMod val="105000"/>
                  </a:sysClr>
                </a:solidFill>
                <a:prstDash val="solid"/>
              </a:ln>
              <a:effectLst/>
            </p:spPr>
          </p:cxnSp>
        </p:grpSp>
        <p:cxnSp>
          <p:nvCxnSpPr>
            <p:cNvPr id="347" name="Straight Arrow Connector 346"/>
            <p:cNvCxnSpPr/>
            <p:nvPr/>
          </p:nvCxnSpPr>
          <p:spPr>
            <a:xfrm>
              <a:off x="304800" y="3048000"/>
              <a:ext cx="0" cy="228600"/>
            </a:xfrm>
            <a:prstGeom prst="straightConnector1">
              <a:avLst/>
            </a:prstGeom>
            <a:noFill/>
            <a:ln w="28575" cap="flat" cmpd="sng" algn="ctr">
              <a:solidFill>
                <a:sysClr val="windowText" lastClr="000000">
                  <a:shade val="95000"/>
                  <a:satMod val="105000"/>
                </a:sysClr>
              </a:solidFill>
              <a:prstDash val="solid"/>
              <a:tailEnd type="arrow"/>
            </a:ln>
            <a:effectLst/>
          </p:spPr>
        </p:cxnSp>
        <p:cxnSp>
          <p:nvCxnSpPr>
            <p:cNvPr id="348" name="Straight Arrow Connector 347"/>
            <p:cNvCxnSpPr/>
            <p:nvPr/>
          </p:nvCxnSpPr>
          <p:spPr>
            <a:xfrm flipV="1">
              <a:off x="304800" y="2667000"/>
              <a:ext cx="0" cy="228600"/>
            </a:xfrm>
            <a:prstGeom prst="straightConnector1">
              <a:avLst/>
            </a:prstGeom>
            <a:noFill/>
            <a:ln w="28575" cap="flat" cmpd="sng" algn="ctr">
              <a:solidFill>
                <a:sysClr val="windowText" lastClr="000000">
                  <a:shade val="95000"/>
                  <a:satMod val="105000"/>
                </a:sysClr>
              </a:solidFill>
              <a:prstDash val="solid"/>
              <a:tailEnd type="arrow"/>
            </a:ln>
            <a:effectLst/>
          </p:spPr>
        </p:cxnSp>
        <p:grpSp>
          <p:nvGrpSpPr>
            <p:cNvPr id="349" name="Group 348"/>
            <p:cNvGrpSpPr/>
            <p:nvPr/>
          </p:nvGrpSpPr>
          <p:grpSpPr>
            <a:xfrm>
              <a:off x="152400" y="533400"/>
              <a:ext cx="381000" cy="1143000"/>
              <a:chOff x="381000" y="609600"/>
              <a:chExt cx="381000" cy="1143000"/>
            </a:xfrm>
          </p:grpSpPr>
          <p:sp>
            <p:nvSpPr>
              <p:cNvPr id="352" name="Rectangle 351"/>
              <p:cNvSpPr/>
              <p:nvPr/>
            </p:nvSpPr>
            <p:spPr>
              <a:xfrm>
                <a:off x="381000" y="609600"/>
                <a:ext cx="381000" cy="1143000"/>
              </a:xfrm>
              <a:prstGeom prst="rect">
                <a:avLst/>
              </a:prstGeom>
              <a:solidFill>
                <a:sysClr val="window" lastClr="FFFFFF"/>
              </a:solidFill>
              <a:ln w="28575" cap="flat" cmpd="sng" algn="ctr">
                <a:solidFill>
                  <a:sysClr val="windowText" lastClr="000000"/>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smtClean="0">
                  <a:ln>
                    <a:noFill/>
                  </a:ln>
                  <a:solidFill>
                    <a:prstClr val="black"/>
                  </a:solidFill>
                  <a:effectLst/>
                  <a:uLnTx/>
                  <a:uFillTx/>
                  <a:latin typeface="Calibri"/>
                  <a:ea typeface="+mn-ea"/>
                  <a:cs typeface="Arial" panose="020B0604020202020204" pitchFamily="34" charset="0"/>
                </a:endParaRPr>
              </a:p>
            </p:txBody>
          </p:sp>
          <p:cxnSp>
            <p:nvCxnSpPr>
              <p:cNvPr id="353" name="Straight Connector 352"/>
              <p:cNvCxnSpPr/>
              <p:nvPr/>
            </p:nvCxnSpPr>
            <p:spPr>
              <a:xfrm>
                <a:off x="381000" y="990600"/>
                <a:ext cx="381000" cy="0"/>
              </a:xfrm>
              <a:prstGeom prst="line">
                <a:avLst/>
              </a:prstGeom>
              <a:noFill/>
              <a:ln w="28575" cap="flat" cmpd="sng" algn="ctr">
                <a:solidFill>
                  <a:sysClr val="windowText" lastClr="000000">
                    <a:shade val="95000"/>
                    <a:satMod val="105000"/>
                  </a:sysClr>
                </a:solidFill>
                <a:prstDash val="solid"/>
              </a:ln>
              <a:effectLst/>
            </p:spPr>
          </p:cxnSp>
          <p:cxnSp>
            <p:nvCxnSpPr>
              <p:cNvPr id="354" name="Straight Connector 353"/>
              <p:cNvCxnSpPr/>
              <p:nvPr/>
            </p:nvCxnSpPr>
            <p:spPr>
              <a:xfrm>
                <a:off x="381000" y="1371600"/>
                <a:ext cx="381000" cy="0"/>
              </a:xfrm>
              <a:prstGeom prst="line">
                <a:avLst/>
              </a:prstGeom>
              <a:noFill/>
              <a:ln w="28575" cap="flat" cmpd="sng" algn="ctr">
                <a:solidFill>
                  <a:sysClr val="windowText" lastClr="000000">
                    <a:shade val="95000"/>
                    <a:satMod val="105000"/>
                  </a:sysClr>
                </a:solidFill>
                <a:prstDash val="solid"/>
              </a:ln>
              <a:effectLst/>
            </p:spPr>
          </p:cxnSp>
        </p:grpSp>
        <p:cxnSp>
          <p:nvCxnSpPr>
            <p:cNvPr id="350" name="Straight Arrow Connector 349"/>
            <p:cNvCxnSpPr/>
            <p:nvPr/>
          </p:nvCxnSpPr>
          <p:spPr>
            <a:xfrm>
              <a:off x="304800" y="1371600"/>
              <a:ext cx="0" cy="228600"/>
            </a:xfrm>
            <a:prstGeom prst="straightConnector1">
              <a:avLst/>
            </a:prstGeom>
            <a:noFill/>
            <a:ln w="28575" cap="flat" cmpd="sng" algn="ctr">
              <a:solidFill>
                <a:sysClr val="windowText" lastClr="000000">
                  <a:shade val="95000"/>
                  <a:satMod val="105000"/>
                </a:sysClr>
              </a:solidFill>
              <a:prstDash val="solid"/>
              <a:tailEnd type="arrow"/>
            </a:ln>
            <a:effectLst/>
          </p:spPr>
        </p:cxnSp>
        <p:cxnSp>
          <p:nvCxnSpPr>
            <p:cNvPr id="351" name="Straight Arrow Connector 350"/>
            <p:cNvCxnSpPr/>
            <p:nvPr/>
          </p:nvCxnSpPr>
          <p:spPr>
            <a:xfrm flipV="1">
              <a:off x="304800" y="609600"/>
              <a:ext cx="0" cy="228600"/>
            </a:xfrm>
            <a:prstGeom prst="straightConnector1">
              <a:avLst/>
            </a:prstGeom>
            <a:noFill/>
            <a:ln w="28575" cap="flat" cmpd="sng" algn="ctr">
              <a:solidFill>
                <a:sysClr val="windowText" lastClr="000000">
                  <a:shade val="95000"/>
                  <a:satMod val="105000"/>
                </a:sysClr>
              </a:solidFill>
              <a:prstDash val="solid"/>
              <a:tailEnd type="arrow"/>
            </a:ln>
            <a:effectLst/>
          </p:spPr>
        </p:cxnSp>
      </p:grpSp>
      <p:grpSp>
        <p:nvGrpSpPr>
          <p:cNvPr id="358" name="Group 357"/>
          <p:cNvGrpSpPr/>
          <p:nvPr/>
        </p:nvGrpSpPr>
        <p:grpSpPr>
          <a:xfrm>
            <a:off x="7060475" y="2552880"/>
            <a:ext cx="4800600" cy="1143000"/>
            <a:chOff x="4343400" y="2514600"/>
            <a:chExt cx="4800600" cy="1143000"/>
          </a:xfrm>
        </p:grpSpPr>
        <p:grpSp>
          <p:nvGrpSpPr>
            <p:cNvPr id="359" name="Group 358"/>
            <p:cNvGrpSpPr/>
            <p:nvPr/>
          </p:nvGrpSpPr>
          <p:grpSpPr>
            <a:xfrm>
              <a:off x="4343400" y="2514600"/>
              <a:ext cx="4800600" cy="1143000"/>
              <a:chOff x="4343400" y="2514600"/>
              <a:chExt cx="4800600" cy="1143000"/>
            </a:xfrm>
          </p:grpSpPr>
          <p:grpSp>
            <p:nvGrpSpPr>
              <p:cNvPr id="362" name="Group 361"/>
              <p:cNvGrpSpPr/>
              <p:nvPr/>
            </p:nvGrpSpPr>
            <p:grpSpPr>
              <a:xfrm>
                <a:off x="4343400" y="2590800"/>
                <a:ext cx="1188720" cy="1066800"/>
                <a:chOff x="4343400" y="2590800"/>
                <a:chExt cx="1188720" cy="1066800"/>
              </a:xfrm>
            </p:grpSpPr>
            <p:sp>
              <p:nvSpPr>
                <p:cNvPr id="367" name="Freeform 115"/>
                <p:cNvSpPr>
                  <a:spLocks/>
                </p:cNvSpPr>
                <p:nvPr/>
              </p:nvSpPr>
              <p:spPr bwMode="auto">
                <a:xfrm flipH="1">
                  <a:off x="4343400" y="3276600"/>
                  <a:ext cx="1066800" cy="76200"/>
                </a:xfrm>
                <a:custGeom>
                  <a:avLst/>
                  <a:gdLst>
                    <a:gd name="T0" fmla="*/ 1152 w 1152"/>
                    <a:gd name="T1" fmla="*/ 152 h 168"/>
                    <a:gd name="T2" fmla="*/ 1008 w 1152"/>
                    <a:gd name="T3" fmla="*/ 56 h 168"/>
                    <a:gd name="T4" fmla="*/ 864 w 1152"/>
                    <a:gd name="T5" fmla="*/ 152 h 168"/>
                    <a:gd name="T6" fmla="*/ 720 w 1152"/>
                    <a:gd name="T7" fmla="*/ 56 h 168"/>
                    <a:gd name="T8" fmla="*/ 528 w 1152"/>
                    <a:gd name="T9" fmla="*/ 56 h 168"/>
                    <a:gd name="T10" fmla="*/ 432 w 1152"/>
                    <a:gd name="T11" fmla="*/ 152 h 168"/>
                    <a:gd name="T12" fmla="*/ 288 w 1152"/>
                    <a:gd name="T13" fmla="*/ 152 h 168"/>
                    <a:gd name="T14" fmla="*/ 240 w 1152"/>
                    <a:gd name="T15" fmla="*/ 56 h 168"/>
                    <a:gd name="T16" fmla="*/ 96 w 1152"/>
                    <a:gd name="T17" fmla="*/ 8 h 168"/>
                    <a:gd name="T18" fmla="*/ 0 w 1152"/>
                    <a:gd name="T19" fmla="*/ 10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68"/>
                    <a:gd name="T32" fmla="*/ 1152 w 115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68">
                      <a:moveTo>
                        <a:pt x="1152" y="152"/>
                      </a:moveTo>
                      <a:cubicBezTo>
                        <a:pt x="1104" y="104"/>
                        <a:pt x="1056" y="56"/>
                        <a:pt x="1008" y="56"/>
                      </a:cubicBezTo>
                      <a:cubicBezTo>
                        <a:pt x="960" y="56"/>
                        <a:pt x="912" y="152"/>
                        <a:pt x="864" y="152"/>
                      </a:cubicBezTo>
                      <a:cubicBezTo>
                        <a:pt x="816" y="152"/>
                        <a:pt x="776" y="72"/>
                        <a:pt x="720" y="56"/>
                      </a:cubicBezTo>
                      <a:cubicBezTo>
                        <a:pt x="664" y="40"/>
                        <a:pt x="576" y="40"/>
                        <a:pt x="528" y="56"/>
                      </a:cubicBezTo>
                      <a:cubicBezTo>
                        <a:pt x="480" y="72"/>
                        <a:pt x="472" y="136"/>
                        <a:pt x="432" y="152"/>
                      </a:cubicBezTo>
                      <a:cubicBezTo>
                        <a:pt x="392" y="168"/>
                        <a:pt x="320" y="168"/>
                        <a:pt x="288" y="152"/>
                      </a:cubicBezTo>
                      <a:cubicBezTo>
                        <a:pt x="256" y="136"/>
                        <a:pt x="272" y="80"/>
                        <a:pt x="240" y="56"/>
                      </a:cubicBezTo>
                      <a:cubicBezTo>
                        <a:pt x="208" y="32"/>
                        <a:pt x="136" y="0"/>
                        <a:pt x="96" y="8"/>
                      </a:cubicBezTo>
                      <a:cubicBezTo>
                        <a:pt x="56" y="16"/>
                        <a:pt x="16" y="80"/>
                        <a:pt x="0" y="104"/>
                      </a:cubicBezTo>
                    </a:path>
                  </a:pathLst>
                </a:custGeom>
                <a:noFill/>
                <a:ln w="28575" cap="flat" cmpd="sng" algn="ctr">
                  <a:solidFill>
                    <a:srgbClr val="8064A2"/>
                  </a:solidFill>
                  <a:prstDash val="solid"/>
                  <a:headEnd type="none" w="med" len="med"/>
                  <a:tailEnd type="triangle" w="med" len="med"/>
                </a:ln>
                <a:effectLst>
                  <a:outerShdw blurRad="40000" dist="23000" dir="5400000" rotWithShape="0">
                    <a:srgbClr val="000000">
                      <a:alpha val="35000"/>
                    </a:srgbClr>
                  </a:outerShdw>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68" name="Freeform 115"/>
                <p:cNvSpPr>
                  <a:spLocks/>
                </p:cNvSpPr>
                <p:nvPr/>
              </p:nvSpPr>
              <p:spPr bwMode="auto">
                <a:xfrm rot="5400000" flipH="1">
                  <a:off x="5356859" y="3482340"/>
                  <a:ext cx="304801" cy="45720"/>
                </a:xfrm>
                <a:custGeom>
                  <a:avLst/>
                  <a:gdLst>
                    <a:gd name="T0" fmla="*/ 1152 w 1152"/>
                    <a:gd name="T1" fmla="*/ 152 h 168"/>
                    <a:gd name="T2" fmla="*/ 1008 w 1152"/>
                    <a:gd name="T3" fmla="*/ 56 h 168"/>
                    <a:gd name="T4" fmla="*/ 864 w 1152"/>
                    <a:gd name="T5" fmla="*/ 152 h 168"/>
                    <a:gd name="T6" fmla="*/ 720 w 1152"/>
                    <a:gd name="T7" fmla="*/ 56 h 168"/>
                    <a:gd name="T8" fmla="*/ 528 w 1152"/>
                    <a:gd name="T9" fmla="*/ 56 h 168"/>
                    <a:gd name="T10" fmla="*/ 432 w 1152"/>
                    <a:gd name="T11" fmla="*/ 152 h 168"/>
                    <a:gd name="T12" fmla="*/ 288 w 1152"/>
                    <a:gd name="T13" fmla="*/ 152 h 168"/>
                    <a:gd name="T14" fmla="*/ 240 w 1152"/>
                    <a:gd name="T15" fmla="*/ 56 h 168"/>
                    <a:gd name="T16" fmla="*/ 96 w 1152"/>
                    <a:gd name="T17" fmla="*/ 8 h 168"/>
                    <a:gd name="T18" fmla="*/ 0 w 1152"/>
                    <a:gd name="T19" fmla="*/ 10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68"/>
                    <a:gd name="T32" fmla="*/ 1152 w 115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68">
                      <a:moveTo>
                        <a:pt x="1152" y="152"/>
                      </a:moveTo>
                      <a:cubicBezTo>
                        <a:pt x="1104" y="104"/>
                        <a:pt x="1056" y="56"/>
                        <a:pt x="1008" y="56"/>
                      </a:cubicBezTo>
                      <a:cubicBezTo>
                        <a:pt x="960" y="56"/>
                        <a:pt x="912" y="152"/>
                        <a:pt x="864" y="152"/>
                      </a:cubicBezTo>
                      <a:cubicBezTo>
                        <a:pt x="816" y="152"/>
                        <a:pt x="776" y="72"/>
                        <a:pt x="720" y="56"/>
                      </a:cubicBezTo>
                      <a:cubicBezTo>
                        <a:pt x="664" y="40"/>
                        <a:pt x="576" y="40"/>
                        <a:pt x="528" y="56"/>
                      </a:cubicBezTo>
                      <a:cubicBezTo>
                        <a:pt x="480" y="72"/>
                        <a:pt x="472" y="136"/>
                        <a:pt x="432" y="152"/>
                      </a:cubicBezTo>
                      <a:cubicBezTo>
                        <a:pt x="392" y="168"/>
                        <a:pt x="320" y="168"/>
                        <a:pt x="288" y="152"/>
                      </a:cubicBezTo>
                      <a:cubicBezTo>
                        <a:pt x="256" y="136"/>
                        <a:pt x="272" y="80"/>
                        <a:pt x="240" y="56"/>
                      </a:cubicBezTo>
                      <a:cubicBezTo>
                        <a:pt x="208" y="32"/>
                        <a:pt x="136" y="0"/>
                        <a:pt x="96" y="8"/>
                      </a:cubicBezTo>
                      <a:cubicBezTo>
                        <a:pt x="56" y="16"/>
                        <a:pt x="16" y="80"/>
                        <a:pt x="0" y="104"/>
                      </a:cubicBezTo>
                    </a:path>
                  </a:pathLst>
                </a:custGeom>
                <a:noFill/>
                <a:ln w="28575" cap="flat" cmpd="sng" algn="ctr">
                  <a:solidFill>
                    <a:sysClr val="windowText" lastClr="000000">
                      <a:shade val="95000"/>
                      <a:satMod val="105000"/>
                    </a:sysClr>
                  </a:solidFill>
                  <a:prstDash val="solid"/>
                  <a:headEnd type="none" w="med" len="med"/>
                  <a:tailEnd type="triangl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69" name="TextBox 368"/>
                <p:cNvSpPr txBox="1"/>
                <p:nvPr/>
              </p:nvSpPr>
              <p:spPr>
                <a:xfrm>
                  <a:off x="4343400" y="2590800"/>
                  <a:ext cx="1141659" cy="646331"/>
                </a:xfrm>
                <a:prstGeom prst="rect">
                  <a:avLst/>
                </a:prstGeom>
                <a:solidFill>
                  <a:sysClr val="window" lastClr="FFFFFF"/>
                </a:solidFill>
                <a:ln w="28575" cap="flat" cmpd="sng" algn="ctr">
                  <a:solidFill>
                    <a:srgbClr val="8064A2"/>
                  </a:solidFill>
                  <a:prstDash val="solid"/>
                </a:ln>
                <a:effectLst/>
              </p:spPr>
              <p:txBody>
                <a:bodyPr wrap="non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8064A2">
                          <a:lumMod val="75000"/>
                        </a:srgbClr>
                      </a:solidFill>
                      <a:effectLst/>
                      <a:uLnTx/>
                      <a:uFillTx/>
                      <a:latin typeface="Times New Roman" panose="02020603050405020304" pitchFamily="18" charset="0"/>
                      <a:cs typeface="Times New Roman" panose="02020603050405020304" pitchFamily="18" charset="0"/>
                    </a:rPr>
                    <a:t>ISC</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8064A2">
                          <a:lumMod val="75000"/>
                        </a:srgbClr>
                      </a:solidFill>
                      <a:effectLst/>
                      <a:uLnTx/>
                      <a:uFillTx/>
                      <a:latin typeface="Times New Roman" panose="02020603050405020304" pitchFamily="18" charset="0"/>
                      <a:cs typeface="Times New Roman" panose="02020603050405020304" pitchFamily="18" charset="0"/>
                    </a:rPr>
                    <a:t>10</a:t>
                  </a:r>
                  <a:r>
                    <a:rPr kumimoji="0" lang="en-US" sz="1800" b="0" i="0" u="none" strike="noStrike" kern="0" cap="none" spc="0" normalizeH="0" baseline="30000" noProof="0" dirty="0" smtClean="0">
                      <a:ln>
                        <a:noFill/>
                      </a:ln>
                      <a:solidFill>
                        <a:srgbClr val="8064A2">
                          <a:lumMod val="75000"/>
                        </a:srgbClr>
                      </a:solidFill>
                      <a:effectLst/>
                      <a:uLnTx/>
                      <a:uFillTx/>
                      <a:latin typeface="Times New Roman" panose="02020603050405020304" pitchFamily="18" charset="0"/>
                      <a:cs typeface="Times New Roman" panose="02020603050405020304" pitchFamily="18" charset="0"/>
                    </a:rPr>
                    <a:t>-10</a:t>
                  </a:r>
                  <a:r>
                    <a:rPr kumimoji="0" lang="en-US" sz="1800" b="0" i="0" u="none" strike="noStrike" kern="0" cap="none" spc="0" normalizeH="0" baseline="0" noProof="0" dirty="0" smtClean="0">
                      <a:ln>
                        <a:noFill/>
                      </a:ln>
                      <a:solidFill>
                        <a:srgbClr val="8064A2">
                          <a:lumMod val="75000"/>
                        </a:srgbClr>
                      </a:solidFill>
                      <a:effectLst/>
                      <a:uLnTx/>
                      <a:uFillTx/>
                      <a:latin typeface="Times New Roman" panose="02020603050405020304" pitchFamily="18" charset="0"/>
                      <a:cs typeface="Times New Roman" panose="02020603050405020304" pitchFamily="18" charset="0"/>
                    </a:rPr>
                    <a:t>-10</a:t>
                  </a:r>
                  <a:r>
                    <a:rPr kumimoji="0" lang="en-US" sz="1800" b="0" i="0" u="none" strike="noStrike" kern="0" cap="none" spc="0" normalizeH="0" baseline="30000" noProof="0" dirty="0" smtClean="0">
                      <a:ln>
                        <a:noFill/>
                      </a:ln>
                      <a:solidFill>
                        <a:srgbClr val="8064A2">
                          <a:lumMod val="75000"/>
                        </a:srgbClr>
                      </a:solidFill>
                      <a:effectLst/>
                      <a:uLnTx/>
                      <a:uFillTx/>
                      <a:latin typeface="Times New Roman" panose="02020603050405020304" pitchFamily="18" charset="0"/>
                      <a:cs typeface="Times New Roman" panose="02020603050405020304" pitchFamily="18" charset="0"/>
                    </a:rPr>
                    <a:t>-8</a:t>
                  </a:r>
                  <a:r>
                    <a:rPr kumimoji="0" lang="en-US" sz="1800" b="0" i="0" u="none" strike="noStrike" kern="0" cap="none" spc="0" normalizeH="0" baseline="0" noProof="0" dirty="0" smtClean="0">
                      <a:ln>
                        <a:noFill/>
                      </a:ln>
                      <a:solidFill>
                        <a:srgbClr val="8064A2">
                          <a:lumMod val="75000"/>
                        </a:srgbClr>
                      </a:solidFill>
                      <a:effectLst/>
                      <a:uLnTx/>
                      <a:uFillTx/>
                      <a:latin typeface="Times New Roman" panose="02020603050405020304" pitchFamily="18" charset="0"/>
                      <a:cs typeface="Times New Roman" panose="02020603050405020304" pitchFamily="18" charset="0"/>
                    </a:rPr>
                    <a:t>s</a:t>
                  </a:r>
                  <a:endParaRPr kumimoji="0" lang="fa-IR" sz="1800" b="0" i="0" u="none" strike="noStrike" kern="0" cap="none" spc="0" normalizeH="0" baseline="0" noProof="0" dirty="0" smtClean="0">
                    <a:ln>
                      <a:noFill/>
                    </a:ln>
                    <a:solidFill>
                      <a:srgbClr val="8064A2">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363" name="Group 362"/>
              <p:cNvGrpSpPr/>
              <p:nvPr/>
            </p:nvGrpSpPr>
            <p:grpSpPr>
              <a:xfrm>
                <a:off x="8763000" y="2514600"/>
                <a:ext cx="381000" cy="1143000"/>
                <a:chOff x="381000" y="609600"/>
                <a:chExt cx="381000" cy="1143000"/>
              </a:xfrm>
            </p:grpSpPr>
            <p:sp>
              <p:nvSpPr>
                <p:cNvPr id="364" name="Rectangle 363"/>
                <p:cNvSpPr/>
                <p:nvPr/>
              </p:nvSpPr>
              <p:spPr>
                <a:xfrm>
                  <a:off x="381000" y="609600"/>
                  <a:ext cx="381000" cy="1143000"/>
                </a:xfrm>
                <a:prstGeom prst="rect">
                  <a:avLst/>
                </a:prstGeom>
                <a:solidFill>
                  <a:sysClr val="window" lastClr="FFFFFF"/>
                </a:solidFill>
                <a:ln w="28575" cap="flat" cmpd="sng" algn="ctr">
                  <a:solidFill>
                    <a:sysClr val="windowText" lastClr="000000"/>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smtClean="0">
                    <a:ln>
                      <a:noFill/>
                    </a:ln>
                    <a:solidFill>
                      <a:prstClr val="black"/>
                    </a:solidFill>
                    <a:effectLst/>
                    <a:uLnTx/>
                    <a:uFillTx/>
                    <a:latin typeface="Calibri"/>
                    <a:ea typeface="+mn-ea"/>
                    <a:cs typeface="Arial" panose="020B0604020202020204" pitchFamily="34" charset="0"/>
                  </a:endParaRPr>
                </a:p>
              </p:txBody>
            </p:sp>
            <p:cxnSp>
              <p:nvCxnSpPr>
                <p:cNvPr id="365" name="Straight Connector 364"/>
                <p:cNvCxnSpPr/>
                <p:nvPr/>
              </p:nvCxnSpPr>
              <p:spPr>
                <a:xfrm>
                  <a:off x="381000" y="990600"/>
                  <a:ext cx="381000" cy="0"/>
                </a:xfrm>
                <a:prstGeom prst="line">
                  <a:avLst/>
                </a:prstGeom>
                <a:noFill/>
                <a:ln w="28575" cap="flat" cmpd="sng" algn="ctr">
                  <a:solidFill>
                    <a:sysClr val="windowText" lastClr="000000">
                      <a:shade val="95000"/>
                      <a:satMod val="105000"/>
                    </a:sysClr>
                  </a:solidFill>
                  <a:prstDash val="solid"/>
                </a:ln>
                <a:effectLst/>
              </p:spPr>
            </p:cxnSp>
            <p:cxnSp>
              <p:nvCxnSpPr>
                <p:cNvPr id="366" name="Straight Connector 365"/>
                <p:cNvCxnSpPr/>
                <p:nvPr/>
              </p:nvCxnSpPr>
              <p:spPr>
                <a:xfrm>
                  <a:off x="381000" y="1371600"/>
                  <a:ext cx="381000" cy="0"/>
                </a:xfrm>
                <a:prstGeom prst="line">
                  <a:avLst/>
                </a:prstGeom>
                <a:noFill/>
                <a:ln w="28575" cap="flat" cmpd="sng" algn="ctr">
                  <a:solidFill>
                    <a:sysClr val="windowText" lastClr="000000">
                      <a:shade val="95000"/>
                      <a:satMod val="105000"/>
                    </a:sysClr>
                  </a:solidFill>
                  <a:prstDash val="solid"/>
                </a:ln>
                <a:effectLst/>
              </p:spPr>
            </p:cxnSp>
          </p:grpSp>
        </p:grpSp>
        <p:cxnSp>
          <p:nvCxnSpPr>
            <p:cNvPr id="360" name="Straight Arrow Connector 359"/>
            <p:cNvCxnSpPr/>
            <p:nvPr/>
          </p:nvCxnSpPr>
          <p:spPr>
            <a:xfrm flipV="1">
              <a:off x="8915400" y="2971800"/>
              <a:ext cx="0" cy="228600"/>
            </a:xfrm>
            <a:prstGeom prst="straightConnector1">
              <a:avLst/>
            </a:prstGeom>
            <a:noFill/>
            <a:ln w="28575" cap="flat" cmpd="sng" algn="ctr">
              <a:solidFill>
                <a:sysClr val="windowText" lastClr="000000">
                  <a:shade val="95000"/>
                  <a:satMod val="105000"/>
                </a:sysClr>
              </a:solidFill>
              <a:prstDash val="solid"/>
              <a:tailEnd type="arrow"/>
            </a:ln>
            <a:effectLst/>
          </p:spPr>
        </p:cxnSp>
        <p:cxnSp>
          <p:nvCxnSpPr>
            <p:cNvPr id="361" name="Straight Arrow Connector 360"/>
            <p:cNvCxnSpPr/>
            <p:nvPr/>
          </p:nvCxnSpPr>
          <p:spPr>
            <a:xfrm flipV="1">
              <a:off x="8915400" y="3352800"/>
              <a:ext cx="0" cy="228600"/>
            </a:xfrm>
            <a:prstGeom prst="straightConnector1">
              <a:avLst/>
            </a:prstGeom>
            <a:noFill/>
            <a:ln w="28575" cap="flat" cmpd="sng" algn="ctr">
              <a:solidFill>
                <a:sysClr val="windowText" lastClr="000000">
                  <a:shade val="95000"/>
                  <a:satMod val="105000"/>
                </a:sysClr>
              </a:solidFill>
              <a:prstDash val="solid"/>
              <a:tailEnd type="arrow"/>
            </a:ln>
            <a:effectLst/>
          </p:spPr>
        </p:cxnSp>
      </p:grpSp>
      <p:sp>
        <p:nvSpPr>
          <p:cNvPr id="185" name="Rectangle 184"/>
          <p:cNvSpPr/>
          <p:nvPr/>
        </p:nvSpPr>
        <p:spPr>
          <a:xfrm>
            <a:off x="-512363" y="6364429"/>
            <a:ext cx="11992437" cy="6548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pt-BR" sz="1400" b="1" dirty="0">
                <a:solidFill>
                  <a:schemeClr val="tx1"/>
                </a:solidFill>
                <a:latin typeface="Times New Roman" panose="02020603050405020304" pitchFamily="18" charset="0"/>
                <a:cs typeface="Times New Roman" panose="02020603050405020304" pitchFamily="18" charset="0"/>
              </a:rPr>
              <a:t>Molecular Fluorescence: Principles and Applications, Second Edition. Bernard Valeur, Mário Nuno Berberan-Santos. Wiley-VCH, 2012</a:t>
            </a:r>
            <a:endParaRPr lang="en-US" sz="1400" dirty="0"/>
          </a:p>
        </p:txBody>
      </p:sp>
      <p:sp>
        <p:nvSpPr>
          <p:cNvPr id="370"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5</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75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2000"/>
                                        <p:tgtEl>
                                          <p:spTgt spid="253"/>
                                        </p:tgtEl>
                                      </p:cBhvr>
                                    </p:animEffect>
                                    <p:anim calcmode="lin" valueType="num">
                                      <p:cBhvr>
                                        <p:cTn id="8" dur="2000" fill="hold"/>
                                        <p:tgtEl>
                                          <p:spTgt spid="253"/>
                                        </p:tgtEl>
                                        <p:attrNameLst>
                                          <p:attrName>ppt_x</p:attrName>
                                        </p:attrNameLst>
                                      </p:cBhvr>
                                      <p:tavLst>
                                        <p:tav tm="0">
                                          <p:val>
                                            <p:strVal val="#ppt_x"/>
                                          </p:val>
                                        </p:tav>
                                        <p:tav tm="100000">
                                          <p:val>
                                            <p:strVal val="#ppt_x"/>
                                          </p:val>
                                        </p:tav>
                                      </p:tavLst>
                                    </p:anim>
                                    <p:anim calcmode="lin" valueType="num">
                                      <p:cBhvr>
                                        <p:cTn id="9" dur="2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45"/>
                                        </p:tgtEl>
                                        <p:attrNameLst>
                                          <p:attrName>style.visibility</p:attrName>
                                        </p:attrNameLst>
                                      </p:cBhvr>
                                      <p:to>
                                        <p:strVal val="visible"/>
                                      </p:to>
                                    </p:set>
                                    <p:anim calcmode="lin" valueType="num">
                                      <p:cBhvr>
                                        <p:cTn id="14" dur="1000" fill="hold"/>
                                        <p:tgtEl>
                                          <p:spTgt spid="345"/>
                                        </p:tgtEl>
                                        <p:attrNameLst>
                                          <p:attrName>ppt_w</p:attrName>
                                        </p:attrNameLst>
                                      </p:cBhvr>
                                      <p:tavLst>
                                        <p:tav tm="0">
                                          <p:val>
                                            <p:fltVal val="0"/>
                                          </p:val>
                                        </p:tav>
                                        <p:tav tm="100000">
                                          <p:val>
                                            <p:strVal val="#ppt_w"/>
                                          </p:val>
                                        </p:tav>
                                      </p:tavLst>
                                    </p:anim>
                                    <p:anim calcmode="lin" valueType="num">
                                      <p:cBhvr>
                                        <p:cTn id="15" dur="1000" fill="hold"/>
                                        <p:tgtEl>
                                          <p:spTgt spid="345"/>
                                        </p:tgtEl>
                                        <p:attrNameLst>
                                          <p:attrName>ppt_h</p:attrName>
                                        </p:attrNameLst>
                                      </p:cBhvr>
                                      <p:tavLst>
                                        <p:tav tm="0">
                                          <p:val>
                                            <p:fltVal val="0"/>
                                          </p:val>
                                        </p:tav>
                                        <p:tav tm="100000">
                                          <p:val>
                                            <p:strVal val="#ppt_h"/>
                                          </p:val>
                                        </p:tav>
                                      </p:tavLst>
                                    </p:anim>
                                    <p:anim calcmode="lin" valueType="num">
                                      <p:cBhvr>
                                        <p:cTn id="16" dur="1000" fill="hold"/>
                                        <p:tgtEl>
                                          <p:spTgt spid="345"/>
                                        </p:tgtEl>
                                        <p:attrNameLst>
                                          <p:attrName>style.rotation</p:attrName>
                                        </p:attrNameLst>
                                      </p:cBhvr>
                                      <p:tavLst>
                                        <p:tav tm="0">
                                          <p:val>
                                            <p:fltVal val="90"/>
                                          </p:val>
                                        </p:tav>
                                        <p:tav tm="100000">
                                          <p:val>
                                            <p:fltVal val="0"/>
                                          </p:val>
                                        </p:tav>
                                      </p:tavLst>
                                    </p:anim>
                                    <p:animEffect transition="in" filter="fade">
                                      <p:cBhvr>
                                        <p:cTn id="17" dur="1000"/>
                                        <p:tgtEl>
                                          <p:spTgt spid="3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0"/>
                                        </p:tgtEl>
                                        <p:attrNameLst>
                                          <p:attrName>style.visibility</p:attrName>
                                        </p:attrNameLst>
                                      </p:cBhvr>
                                      <p:to>
                                        <p:strVal val="visible"/>
                                      </p:to>
                                    </p:set>
                                    <p:animEffect transition="in" filter="blinds(horizontal)">
                                      <p:cBhvr>
                                        <p:cTn id="22" dur="500"/>
                                        <p:tgtEl>
                                          <p:spTgt spid="26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fade">
                                      <p:cBhvr>
                                        <p:cTn id="27" dur="1000"/>
                                        <p:tgtEl>
                                          <p:spTgt spid="335"/>
                                        </p:tgtEl>
                                      </p:cBhvr>
                                    </p:animEffect>
                                    <p:anim calcmode="lin" valueType="num">
                                      <p:cBhvr>
                                        <p:cTn id="28" dur="1000" fill="hold"/>
                                        <p:tgtEl>
                                          <p:spTgt spid="335"/>
                                        </p:tgtEl>
                                        <p:attrNameLst>
                                          <p:attrName>ppt_x</p:attrName>
                                        </p:attrNameLst>
                                      </p:cBhvr>
                                      <p:tavLst>
                                        <p:tav tm="0">
                                          <p:val>
                                            <p:strVal val="#ppt_x"/>
                                          </p:val>
                                        </p:tav>
                                        <p:tav tm="100000">
                                          <p:val>
                                            <p:strVal val="#ppt_x"/>
                                          </p:val>
                                        </p:tav>
                                      </p:tavLst>
                                    </p:anim>
                                    <p:anim calcmode="lin" valueType="num">
                                      <p:cBhvr>
                                        <p:cTn id="29" dur="1000" fill="hold"/>
                                        <p:tgtEl>
                                          <p:spTgt spid="33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22"/>
                                        </p:tgtEl>
                                        <p:attrNameLst>
                                          <p:attrName>style.visibility</p:attrName>
                                        </p:attrNameLst>
                                      </p:cBhvr>
                                      <p:to>
                                        <p:strVal val="visible"/>
                                      </p:to>
                                    </p:set>
                                    <p:animEffect transition="in" filter="fade">
                                      <p:cBhvr>
                                        <p:cTn id="34" dur="1000"/>
                                        <p:tgtEl>
                                          <p:spTgt spid="322"/>
                                        </p:tgtEl>
                                      </p:cBhvr>
                                    </p:animEffect>
                                    <p:anim calcmode="lin" valueType="num">
                                      <p:cBhvr>
                                        <p:cTn id="35" dur="1000" fill="hold"/>
                                        <p:tgtEl>
                                          <p:spTgt spid="322"/>
                                        </p:tgtEl>
                                        <p:attrNameLst>
                                          <p:attrName>ppt_x</p:attrName>
                                        </p:attrNameLst>
                                      </p:cBhvr>
                                      <p:tavLst>
                                        <p:tav tm="0">
                                          <p:val>
                                            <p:strVal val="#ppt_x"/>
                                          </p:val>
                                        </p:tav>
                                        <p:tav tm="100000">
                                          <p:val>
                                            <p:strVal val="#ppt_x"/>
                                          </p:val>
                                        </p:tav>
                                      </p:tavLst>
                                    </p:anim>
                                    <p:anim calcmode="lin" valueType="num">
                                      <p:cBhvr>
                                        <p:cTn id="36" dur="1000" fill="hold"/>
                                        <p:tgtEl>
                                          <p:spTgt spid="3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326"/>
                                        </p:tgtEl>
                                        <p:attrNameLst>
                                          <p:attrName>style.visibility</p:attrName>
                                        </p:attrNameLst>
                                      </p:cBhvr>
                                      <p:to>
                                        <p:strVal val="visible"/>
                                      </p:to>
                                    </p:set>
                                    <p:animEffect transition="in" filter="fade">
                                      <p:cBhvr>
                                        <p:cTn id="41" dur="1000"/>
                                        <p:tgtEl>
                                          <p:spTgt spid="326"/>
                                        </p:tgtEl>
                                      </p:cBhvr>
                                    </p:animEffect>
                                    <p:anim calcmode="lin" valueType="num">
                                      <p:cBhvr>
                                        <p:cTn id="42" dur="1000" fill="hold"/>
                                        <p:tgtEl>
                                          <p:spTgt spid="326"/>
                                        </p:tgtEl>
                                        <p:attrNameLst>
                                          <p:attrName>ppt_x</p:attrName>
                                        </p:attrNameLst>
                                      </p:cBhvr>
                                      <p:tavLst>
                                        <p:tav tm="0">
                                          <p:val>
                                            <p:strVal val="#ppt_x"/>
                                          </p:val>
                                        </p:tav>
                                        <p:tav tm="100000">
                                          <p:val>
                                            <p:strVal val="#ppt_x"/>
                                          </p:val>
                                        </p:tav>
                                      </p:tavLst>
                                    </p:anim>
                                    <p:anim calcmode="lin" valueType="num">
                                      <p:cBhvr>
                                        <p:cTn id="43" dur="1000" fill="hold"/>
                                        <p:tgtEl>
                                          <p:spTgt spid="3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264"/>
                                        </p:tgtEl>
                                        <p:attrNameLst>
                                          <p:attrName>style.visibility</p:attrName>
                                        </p:attrNameLst>
                                      </p:cBhvr>
                                      <p:to>
                                        <p:strVal val="visible"/>
                                      </p:to>
                                    </p:set>
                                    <p:animEffect transition="in" filter="fade">
                                      <p:cBhvr>
                                        <p:cTn id="48" dur="1000"/>
                                        <p:tgtEl>
                                          <p:spTgt spid="264"/>
                                        </p:tgtEl>
                                      </p:cBhvr>
                                    </p:animEffect>
                                    <p:anim calcmode="lin" valueType="num">
                                      <p:cBhvr>
                                        <p:cTn id="49" dur="1000" fill="hold"/>
                                        <p:tgtEl>
                                          <p:spTgt spid="264"/>
                                        </p:tgtEl>
                                        <p:attrNameLst>
                                          <p:attrName>ppt_x</p:attrName>
                                        </p:attrNameLst>
                                      </p:cBhvr>
                                      <p:tavLst>
                                        <p:tav tm="0">
                                          <p:val>
                                            <p:strVal val="#ppt_x"/>
                                          </p:val>
                                        </p:tav>
                                        <p:tav tm="100000">
                                          <p:val>
                                            <p:strVal val="#ppt_x"/>
                                          </p:val>
                                        </p:tav>
                                      </p:tavLst>
                                    </p:anim>
                                    <p:anim calcmode="lin" valueType="num">
                                      <p:cBhvr>
                                        <p:cTn id="50" dur="1000" fill="hold"/>
                                        <p:tgtEl>
                                          <p:spTgt spid="264"/>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21"/>
                                        </p:tgtEl>
                                        <p:attrNameLst>
                                          <p:attrName>style.visibility</p:attrName>
                                        </p:attrNameLst>
                                      </p:cBhvr>
                                      <p:to>
                                        <p:strVal val="visible"/>
                                      </p:to>
                                    </p:set>
                                    <p:animEffect transition="in" filter="fade">
                                      <p:cBhvr>
                                        <p:cTn id="53" dur="1000"/>
                                        <p:tgtEl>
                                          <p:spTgt spid="321"/>
                                        </p:tgtEl>
                                      </p:cBhvr>
                                    </p:animEffect>
                                    <p:anim calcmode="lin" valueType="num">
                                      <p:cBhvr>
                                        <p:cTn id="54" dur="1000" fill="hold"/>
                                        <p:tgtEl>
                                          <p:spTgt spid="321"/>
                                        </p:tgtEl>
                                        <p:attrNameLst>
                                          <p:attrName>ppt_x</p:attrName>
                                        </p:attrNameLst>
                                      </p:cBhvr>
                                      <p:tavLst>
                                        <p:tav tm="0">
                                          <p:val>
                                            <p:strVal val="#ppt_x"/>
                                          </p:val>
                                        </p:tav>
                                        <p:tav tm="100000">
                                          <p:val>
                                            <p:strVal val="#ppt_x"/>
                                          </p:val>
                                        </p:tav>
                                      </p:tavLst>
                                    </p:anim>
                                    <p:anim calcmode="lin" valueType="num">
                                      <p:cBhvr>
                                        <p:cTn id="55" dur="1000" fill="hold"/>
                                        <p:tgtEl>
                                          <p:spTgt spid="321"/>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3" presetClass="entr" presetSubtype="10" fill="hold" grpId="0" nodeType="afterEffect">
                                  <p:stCondLst>
                                    <p:cond delay="1000"/>
                                  </p:stCondLst>
                                  <p:childTnLst>
                                    <p:set>
                                      <p:cBhvr>
                                        <p:cTn id="58" dur="1" fill="hold">
                                          <p:stCondLst>
                                            <p:cond delay="0"/>
                                          </p:stCondLst>
                                        </p:cTn>
                                        <p:tgtEl>
                                          <p:spTgt spid="268"/>
                                        </p:tgtEl>
                                        <p:attrNameLst>
                                          <p:attrName>style.visibility</p:attrName>
                                        </p:attrNameLst>
                                      </p:cBhvr>
                                      <p:to>
                                        <p:strVal val="visible"/>
                                      </p:to>
                                    </p:set>
                                    <p:animEffect transition="in" filter="blinds(horizontal)">
                                      <p:cBhvr>
                                        <p:cTn id="59" dur="500"/>
                                        <p:tgtEl>
                                          <p:spTgt spid="26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58"/>
                                        </p:tgtEl>
                                        <p:attrNameLst>
                                          <p:attrName>style.visibility</p:attrName>
                                        </p:attrNameLst>
                                      </p:cBhvr>
                                      <p:to>
                                        <p:strVal val="visible"/>
                                      </p:to>
                                    </p:set>
                                    <p:animEffect transition="in" filter="fade">
                                      <p:cBhvr>
                                        <p:cTn id="64" dur="2000"/>
                                        <p:tgtEl>
                                          <p:spTgt spid="358"/>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89"/>
                                        </p:tgtEl>
                                        <p:attrNameLst>
                                          <p:attrName>style.visibility</p:attrName>
                                        </p:attrNameLst>
                                      </p:cBhvr>
                                      <p:to>
                                        <p:strVal val="visible"/>
                                      </p:to>
                                    </p:set>
                                    <p:animEffect transition="in" filter="fade">
                                      <p:cBhvr>
                                        <p:cTn id="69" dur="1000"/>
                                        <p:tgtEl>
                                          <p:spTgt spid="289"/>
                                        </p:tgtEl>
                                      </p:cBhvr>
                                    </p:animEffect>
                                    <p:anim calcmode="lin" valueType="num">
                                      <p:cBhvr>
                                        <p:cTn id="70" dur="1000" fill="hold"/>
                                        <p:tgtEl>
                                          <p:spTgt spid="289"/>
                                        </p:tgtEl>
                                        <p:attrNameLst>
                                          <p:attrName>ppt_x</p:attrName>
                                        </p:attrNameLst>
                                      </p:cBhvr>
                                      <p:tavLst>
                                        <p:tav tm="0">
                                          <p:val>
                                            <p:strVal val="#ppt_x"/>
                                          </p:val>
                                        </p:tav>
                                        <p:tav tm="100000">
                                          <p:val>
                                            <p:strVal val="#ppt_x"/>
                                          </p:val>
                                        </p:tav>
                                      </p:tavLst>
                                    </p:anim>
                                    <p:anim calcmode="lin" valueType="num">
                                      <p:cBhvr>
                                        <p:cTn id="71" dur="1000" fill="hold"/>
                                        <p:tgtEl>
                                          <p:spTgt spid="28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38"/>
                                        </p:tgtEl>
                                        <p:attrNameLst>
                                          <p:attrName>style.visibility</p:attrName>
                                        </p:attrNameLst>
                                      </p:cBhvr>
                                      <p:to>
                                        <p:strVal val="visible"/>
                                      </p:to>
                                    </p:set>
                                    <p:animEffect transition="in" filter="fade">
                                      <p:cBhvr>
                                        <p:cTn id="74" dur="1000"/>
                                        <p:tgtEl>
                                          <p:spTgt spid="338"/>
                                        </p:tgtEl>
                                      </p:cBhvr>
                                    </p:animEffect>
                                    <p:anim calcmode="lin" valueType="num">
                                      <p:cBhvr>
                                        <p:cTn id="75" dur="1000" fill="hold"/>
                                        <p:tgtEl>
                                          <p:spTgt spid="338"/>
                                        </p:tgtEl>
                                        <p:attrNameLst>
                                          <p:attrName>ppt_x</p:attrName>
                                        </p:attrNameLst>
                                      </p:cBhvr>
                                      <p:tavLst>
                                        <p:tav tm="0">
                                          <p:val>
                                            <p:strVal val="#ppt_x"/>
                                          </p:val>
                                        </p:tav>
                                        <p:tav tm="100000">
                                          <p:val>
                                            <p:strVal val="#ppt_x"/>
                                          </p:val>
                                        </p:tav>
                                      </p:tavLst>
                                    </p:anim>
                                    <p:anim calcmode="lin" valueType="num">
                                      <p:cBhvr>
                                        <p:cTn id="76"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93"/>
                                        </p:tgtEl>
                                        <p:attrNameLst>
                                          <p:attrName>style.visibility</p:attrName>
                                        </p:attrNameLst>
                                      </p:cBhvr>
                                      <p:to>
                                        <p:strVal val="visible"/>
                                      </p:to>
                                    </p:set>
                                    <p:animEffect transition="in" filter="blinds(horizontal)">
                                      <p:cBhvr>
                                        <p:cTn id="81" dur="500"/>
                                        <p:tgtEl>
                                          <p:spTgt spid="293"/>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331"/>
                                        </p:tgtEl>
                                        <p:attrNameLst>
                                          <p:attrName>style.visibility</p:attrName>
                                        </p:attrNameLst>
                                      </p:cBhvr>
                                      <p:to>
                                        <p:strVal val="visible"/>
                                      </p:to>
                                    </p:set>
                                    <p:animEffect transition="in" filter="fade">
                                      <p:cBhvr>
                                        <p:cTn id="86" dur="1000"/>
                                        <p:tgtEl>
                                          <p:spTgt spid="331"/>
                                        </p:tgtEl>
                                      </p:cBhvr>
                                    </p:animEffect>
                                    <p:anim calcmode="lin" valueType="num">
                                      <p:cBhvr>
                                        <p:cTn id="87" dur="1000" fill="hold"/>
                                        <p:tgtEl>
                                          <p:spTgt spid="331"/>
                                        </p:tgtEl>
                                        <p:attrNameLst>
                                          <p:attrName>ppt_x</p:attrName>
                                        </p:attrNameLst>
                                      </p:cBhvr>
                                      <p:tavLst>
                                        <p:tav tm="0">
                                          <p:val>
                                            <p:strVal val="#ppt_x"/>
                                          </p:val>
                                        </p:tav>
                                        <p:tav tm="100000">
                                          <p:val>
                                            <p:strVal val="#ppt_x"/>
                                          </p:val>
                                        </p:tav>
                                      </p:tavLst>
                                    </p:anim>
                                    <p:anim calcmode="lin" valueType="num">
                                      <p:cBhvr>
                                        <p:cTn id="88" dur="1000" fill="hold"/>
                                        <p:tgtEl>
                                          <p:spTgt spid="331"/>
                                        </p:tgtEl>
                                        <p:attrNameLst>
                                          <p:attrName>ppt_y</p:attrName>
                                        </p:attrNameLst>
                                      </p:cBhvr>
                                      <p:tavLst>
                                        <p:tav tm="0">
                                          <p:val>
                                            <p:strVal val="#ppt_y-.1"/>
                                          </p:val>
                                        </p:tav>
                                        <p:tav tm="100000">
                                          <p:val>
                                            <p:strVal val="#ppt_y"/>
                                          </p:val>
                                        </p:tav>
                                      </p:tavLst>
                                    </p:anim>
                                  </p:childTnLst>
                                </p:cTn>
                              </p:par>
                              <p:par>
                                <p:cTn id="89" presetID="1" presetClass="entr" presetSubtype="0" fill="hold" grpId="0" nodeType="withEffect">
                                  <p:stCondLst>
                                    <p:cond delay="0"/>
                                  </p:stCondLst>
                                  <p:childTnLst>
                                    <p:set>
                                      <p:cBhvr>
                                        <p:cTn id="90"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8" grpId="0" animBg="1"/>
      <p:bldP spid="338"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052" y="1619795"/>
            <a:ext cx="10820400" cy="849085"/>
          </a:xfrm>
        </p:spPr>
        <p:txBody>
          <a:bodyPr>
            <a:normAutofit/>
          </a:bodyPr>
          <a:lstStyle/>
          <a:p>
            <a:pPr marL="0" indent="0">
              <a:buNone/>
            </a:pPr>
            <a:r>
              <a:rPr lang="en-US" sz="4800" dirty="0">
                <a:solidFill>
                  <a:srgbClr val="009999"/>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Luminescence of Metal </a:t>
            </a:r>
            <a:r>
              <a:rPr lang="en-US" sz="4800" dirty="0" smtClean="0">
                <a:solidFill>
                  <a:srgbClr val="009999"/>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Compounds :</a:t>
            </a:r>
            <a:endParaRPr lang="en-US" sz="4800" dirty="0">
              <a:solidFill>
                <a:srgbClr val="009999"/>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4" name="Rectangle 3"/>
          <p:cNvSpPr/>
          <p:nvPr/>
        </p:nvSpPr>
        <p:spPr>
          <a:xfrm>
            <a:off x="738052" y="3286036"/>
            <a:ext cx="10893636" cy="138499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ﬁrst ﬂuorescence </a:t>
            </a:r>
            <a:r>
              <a:rPr lang="en-US" sz="2800" dirty="0">
                <a:latin typeface="Times New Roman" panose="02020603050405020304" pitchFamily="18" charset="0"/>
                <a:cs typeface="Times New Roman" panose="02020603050405020304" pitchFamily="18" charset="0"/>
              </a:rPr>
              <a:t>studies, with the discovery by Brewster of the red </a:t>
            </a:r>
            <a:r>
              <a:rPr lang="en-US" sz="2800" dirty="0" smtClean="0">
                <a:latin typeface="Times New Roman" panose="02020603050405020304" pitchFamily="18" charset="0"/>
                <a:cs typeface="Times New Roman" panose="02020603050405020304" pitchFamily="18" charset="0"/>
              </a:rPr>
              <a:t>ﬂuorescence </a:t>
            </a:r>
            <a:r>
              <a:rPr lang="en-US" sz="2800" dirty="0">
                <a:latin typeface="Times New Roman" panose="02020603050405020304" pitchFamily="18" charset="0"/>
                <a:cs typeface="Times New Roman" panose="02020603050405020304" pitchFamily="18" charset="0"/>
              </a:rPr>
              <a:t>of chlorophyll in solution, and of the </a:t>
            </a:r>
            <a:r>
              <a:rPr lang="en-US" sz="2800" dirty="0" smtClean="0">
                <a:latin typeface="Times New Roman" panose="02020603050405020304" pitchFamily="18" charset="0"/>
                <a:cs typeface="Times New Roman" panose="02020603050405020304" pitchFamily="18" charset="0"/>
              </a:rPr>
              <a:t>ﬂuorescence </a:t>
            </a:r>
            <a:r>
              <a:rPr lang="en-US" sz="2800" dirty="0">
                <a:latin typeface="Times New Roman" panose="02020603050405020304" pitchFamily="18" charset="0"/>
                <a:cs typeface="Times New Roman" panose="02020603050405020304" pitchFamily="18" charset="0"/>
              </a:rPr>
              <a:t>of solid barium </a:t>
            </a:r>
            <a:r>
              <a:rPr lang="en-US" sz="2800" dirty="0" err="1">
                <a:latin typeface="Times New Roman" panose="02020603050405020304" pitchFamily="18" charset="0"/>
                <a:cs typeface="Times New Roman" panose="02020603050405020304" pitchFamily="18" charset="0"/>
              </a:rPr>
              <a:t>tetracyanoplatinate</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BaPt</a:t>
            </a:r>
            <a:r>
              <a:rPr lang="en-US" sz="2800" dirty="0" smtClean="0">
                <a:latin typeface="Times New Roman" panose="02020603050405020304" pitchFamily="18" charset="0"/>
                <a:cs typeface="Times New Roman" panose="02020603050405020304" pitchFamily="18" charset="0"/>
              </a:rPr>
              <a:t>(CN)</a:t>
            </a:r>
            <a:r>
              <a:rPr lang="en-US" sz="2800" baseline="-25000" dirty="0" smtClean="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5" name="Slide Number Placeholder 21"/>
          <p:cNvSpPr txBox="1">
            <a:spLocks/>
          </p:cNvSpPr>
          <p:nvPr/>
        </p:nvSpPr>
        <p:spPr>
          <a:xfrm>
            <a:off x="11821100" y="6482453"/>
            <a:ext cx="320527" cy="303440"/>
          </a:xfrm>
          <a:prstGeom prst="rect">
            <a:avLst/>
          </a:prstGeom>
          <a:solidFill>
            <a:srgbClr val="009999"/>
          </a:solidFill>
          <a:ln>
            <a:solidFill>
              <a:srgbClr val="009999"/>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smtClean="0">
                <a:solidFill>
                  <a:schemeClr val="tx1"/>
                </a:solidFill>
                <a:latin typeface="Times New Roman" panose="02020603050405020304" pitchFamily="18" charset="0"/>
                <a:cs typeface="Times New Roman" panose="02020603050405020304" pitchFamily="18" charset="0"/>
              </a:rPr>
              <a:t>6</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6139562"/>
            <a:ext cx="11821100" cy="646331"/>
          </a:xfrm>
          <a:prstGeom prst="rect">
            <a:avLst/>
          </a:prstGeom>
        </p:spPr>
        <p:txBody>
          <a:bodyPr wrap="square">
            <a:spAutoFit/>
          </a:bodyPr>
          <a:lstStyle/>
          <a:p>
            <a:pPr algn="ctr"/>
            <a:r>
              <a:rPr lang="pt-BR" b="1" dirty="0">
                <a:latin typeface="Times New Roman" panose="02020603050405020304" pitchFamily="18" charset="0"/>
                <a:cs typeface="Times New Roman" panose="02020603050405020304" pitchFamily="18" charset="0"/>
              </a:rPr>
              <a:t>Molecular Fluorescence: Principles and Applications, Second Edition. Bernard Valeur, Mário Nuno Berberan-Santos. Wiley-VCH, 2012</a:t>
            </a:r>
            <a:endParaRPr lang="en-US" dirty="0"/>
          </a:p>
        </p:txBody>
      </p:sp>
    </p:spTree>
    <p:extLst>
      <p:ext uri="{BB962C8B-B14F-4D97-AF65-F5344CB8AC3E}">
        <p14:creationId xmlns:p14="http://schemas.microsoft.com/office/powerpoint/2010/main" val="2511936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1860</TotalTime>
  <Words>589</Words>
  <Application>Microsoft Office PowerPoint</Application>
  <PresentationFormat>Widescreen</PresentationFormat>
  <Paragraphs>105</Paragraphs>
  <Slides>15</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Adobe Caslon Pro</vt:lpstr>
      <vt:lpstr>Arial</vt:lpstr>
      <vt:lpstr>Berlin Sans FB Demi</vt:lpstr>
      <vt:lpstr>Bernard MT Condensed</vt:lpstr>
      <vt:lpstr>Calibri</vt:lpstr>
      <vt:lpstr>Caslon Calligraphic Initials</vt:lpstr>
      <vt:lpstr>Century Gothic</vt:lpstr>
      <vt:lpstr>G2 Rubber Stamp LET</vt:lpstr>
      <vt:lpstr>Times New Roman</vt:lpstr>
      <vt:lpstr>XB Kayhan Navaar</vt:lpstr>
      <vt:lpstr>Vapor Trail</vt:lpstr>
      <vt:lpstr>CS ChemDraw Drawing</vt:lpstr>
      <vt:lpstr>PowerPoint Presentation</vt:lpstr>
      <vt:lpstr>PowerPoint Presentation</vt:lpstr>
      <vt:lpstr>PowerPoint Presentation</vt:lpstr>
      <vt:lpstr>  </vt:lpstr>
      <vt:lpstr>PowerPoint Presentation</vt:lpstr>
      <vt:lpstr>PowerPoint Presentation</vt:lpstr>
      <vt:lpstr>Photoluminescence (PL)  :</vt:lpstr>
      <vt:lpstr>PowerPoint Presentation</vt:lpstr>
      <vt:lpstr>PowerPoint Presentation</vt:lpstr>
      <vt:lpstr>PowerPoint Presentation</vt:lpstr>
      <vt:lpstr>Photoluminescent Pt(II) Complexes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Maedeh</cp:lastModifiedBy>
  <cp:revision>138</cp:revision>
  <dcterms:created xsi:type="dcterms:W3CDTF">2016-04-14T13:49:55Z</dcterms:created>
  <dcterms:modified xsi:type="dcterms:W3CDTF">2018-09-28T20:09:08Z</dcterms:modified>
</cp:coreProperties>
</file>